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theme/themeOverride2.xml" ContentType="application/vnd.openxmlformats-officedocument.themeOverride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charts/chart10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notesMasterIdLst>
    <p:notesMasterId r:id="rId13"/>
  </p:notesMasterIdLst>
  <p:sldIdLst>
    <p:sldId id="256" r:id="rId2"/>
    <p:sldId id="258" r:id="rId3"/>
    <p:sldId id="264" r:id="rId4"/>
    <p:sldId id="265" r:id="rId5"/>
    <p:sldId id="266" r:id="rId6"/>
    <p:sldId id="267" r:id="rId7"/>
    <p:sldId id="259" r:id="rId8"/>
    <p:sldId id="260" r:id="rId9"/>
    <p:sldId id="261" r:id="rId10"/>
    <p:sldId id="263" r:id="rId11"/>
    <p:sldId id="269" r:id="rId12"/>
  </p:sldIdLst>
  <p:sldSz cx="9144000" cy="6858000" type="screen4x3"/>
  <p:notesSz cx="6797675" cy="99266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1614" y="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_____Microsoft_Excel1.xlsx"/><Relationship Id="rId1" Type="http://schemas.openxmlformats.org/officeDocument/2006/relationships/themeOverride" Target="../theme/themeOverride1.xml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0.xlsx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_____Microsoft_Excel2.xlsx"/><Relationship Id="rId1" Type="http://schemas.openxmlformats.org/officeDocument/2006/relationships/themeOverride" Target="../theme/themeOverride2.xm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6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7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8.xlsx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9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vert="horz"/>
          <a:lstStyle/>
          <a:p>
            <a:pPr>
              <a:defRPr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r>
              <a:rPr lang="ru-RU" sz="1400" dirty="0">
                <a:solidFill>
                  <a:sysClr val="windowText" lastClr="000000"/>
                </a:solidFill>
                <a:latin typeface="+mn-lt"/>
                <a:ea typeface="+mn-ea"/>
                <a:cs typeface="+mn-cs"/>
              </a:rPr>
              <a:t>Рост количества сирот, нуждающихся в обеспечении жильем </a:t>
            </a:r>
            <a:endParaRPr lang="ru-RU" sz="1400" dirty="0" smtClean="0">
              <a:solidFill>
                <a:sysClr val="windowText" lastClr="000000"/>
              </a:solidFill>
              <a:latin typeface="+mn-lt"/>
              <a:ea typeface="+mn-ea"/>
              <a:cs typeface="+mn-cs"/>
            </a:endParaRPr>
          </a:p>
          <a:p>
            <a:pPr>
              <a:defRPr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r>
              <a:rPr lang="ru-RU" sz="1400" dirty="0" smtClean="0">
                <a:solidFill>
                  <a:sysClr val="windowText" lastClr="000000"/>
                </a:solidFill>
                <a:latin typeface="+mn-lt"/>
                <a:ea typeface="+mn-ea"/>
                <a:cs typeface="+mn-cs"/>
              </a:rPr>
              <a:t>в </a:t>
            </a:r>
            <a:r>
              <a:rPr lang="ru-RU" sz="1400" dirty="0">
                <a:solidFill>
                  <a:sysClr val="windowText" lastClr="000000"/>
                </a:solidFill>
                <a:latin typeface="+mn-lt"/>
                <a:ea typeface="+mn-ea"/>
                <a:cs typeface="+mn-cs"/>
              </a:rPr>
              <a:t>республиканском списке</a:t>
            </a:r>
            <a:endParaRPr lang="ru-RU" sz="1400" dirty="0"/>
          </a:p>
        </c:rich>
      </c:tx>
      <c:layout>
        <c:manualLayout>
          <c:xMode val="edge"/>
          <c:yMode val="edge"/>
          <c:x val="0.16572324921476908"/>
          <c:y val="2.2704292148104925E-2"/>
        </c:manualLayout>
      </c:layout>
      <c:overlay val="0"/>
      <c:spPr>
        <a:gradFill rotWithShape="1">
          <a:gsLst>
            <a:gs pos="20000">
              <a:srgbClr val="4BACC6">
                <a:tint val="9000"/>
              </a:srgbClr>
            </a:gs>
            <a:gs pos="100000">
              <a:srgbClr val="4BACC6">
                <a:tint val="70000"/>
                <a:satMod val="100000"/>
              </a:srgbClr>
            </a:gs>
          </a:gsLst>
          <a:path path="circle">
            <a:fillToRect l="-15000" t="-15000" r="115000" b="115000"/>
          </a:path>
        </a:gradFill>
        <a:ln w="9525" cap="flat" cmpd="sng" algn="ctr">
          <a:solidFill>
            <a:srgbClr val="4BACC6">
              <a:shade val="48000"/>
              <a:satMod val="110000"/>
            </a:srgbClr>
          </a:solidFill>
          <a:prstDash val="solid"/>
        </a:ln>
        <a:effectLst>
          <a:outerShdw blurRad="130000" dist="101600" dir="2700000" algn="tl" rotWithShape="0">
            <a:srgbClr val="000000">
              <a:alpha val="35000"/>
            </a:srgbClr>
          </a:outerShdw>
        </a:effectLst>
      </c:spPr>
    </c:title>
    <c:autoTitleDeleted val="0"/>
    <c:plotArea>
      <c:layout>
        <c:manualLayout>
          <c:layoutTarget val="inner"/>
          <c:xMode val="edge"/>
          <c:yMode val="edge"/>
          <c:x val="4.8559545470020164E-2"/>
          <c:y val="0.22244812081816365"/>
          <c:w val="0.94107052004645164"/>
          <c:h val="0.66997284613242492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количество сирот</c:v>
                </c:pt>
              </c:strCache>
            </c:strRef>
          </c:tx>
          <c:spPr>
            <a:gradFill rotWithShape="1">
              <a:gsLst>
                <a:gs pos="0">
                  <a:srgbClr val="4BACC6">
                    <a:shade val="60000"/>
                  </a:srgbClr>
                </a:gs>
                <a:gs pos="33000">
                  <a:srgbClr val="4BACC6">
                    <a:tint val="86500"/>
                  </a:srgbClr>
                </a:gs>
                <a:gs pos="46750">
                  <a:srgbClr val="4BACC6">
                    <a:tint val="71000"/>
                    <a:satMod val="112000"/>
                  </a:srgbClr>
                </a:gs>
                <a:gs pos="53000">
                  <a:srgbClr val="4BACC6">
                    <a:tint val="71000"/>
                    <a:satMod val="112000"/>
                  </a:srgbClr>
                </a:gs>
                <a:gs pos="68000">
                  <a:srgbClr val="4BACC6">
                    <a:tint val="86000"/>
                  </a:srgbClr>
                </a:gs>
                <a:gs pos="100000">
                  <a:srgbClr val="4BACC6">
                    <a:shade val="60000"/>
                  </a:srgbClr>
                </a:gs>
              </a:gsLst>
              <a:lin ang="8350000" scaled="1"/>
            </a:gradFill>
            <a:ln>
              <a:noFill/>
            </a:ln>
            <a:effectLst>
              <a:outerShdw blurRad="190500" dist="228600" dir="2700000" sy="90000" rotWithShape="0">
                <a:srgbClr val="000000">
                  <a:alpha val="25500"/>
                </a:srgbClr>
              </a:outerShdw>
            </a:effectLst>
            <a:scene3d>
              <a:camera prst="orthographicFront" fov="0">
                <a:rot lat="0" lon="0" rev="0"/>
              </a:camera>
              <a:lightRig rig="soft" dir="tl">
                <a:rot lat="0" lon="0" rev="20100000"/>
              </a:lightRig>
            </a:scene3d>
            <a:sp3d>
              <a:bevelT w="50800" h="50800"/>
            </a:sp3d>
          </c:spPr>
          <c:invertIfNegative val="0"/>
          <c:dLbls>
            <c:dLbl>
              <c:idx val="6"/>
              <c:layout/>
              <c:tx>
                <c:rich>
                  <a:bodyPr/>
                  <a:lstStyle/>
                  <a:p>
                    <a:r>
                      <a:rPr lang="en-US" sz="1000" b="1" dirty="0" smtClean="0">
                        <a:solidFill>
                          <a:schemeClr val="bg1"/>
                        </a:solidFill>
                      </a:rPr>
                      <a:t>4379</a:t>
                    </a:r>
                    <a:endParaRPr lang="en-US" dirty="0">
                      <a:solidFill>
                        <a:schemeClr val="bg1"/>
                      </a:solidFill>
                    </a:endParaRP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0-6DBD-4EEF-8499-F20EE577EECD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gradFill rotWithShape="1">
                <a:gsLst>
                  <a:gs pos="0">
                    <a:srgbClr val="4BACC6">
                      <a:shade val="60000"/>
                    </a:srgbClr>
                  </a:gs>
                  <a:gs pos="33000">
                    <a:srgbClr val="4BACC6">
                      <a:tint val="86500"/>
                    </a:srgbClr>
                  </a:gs>
                  <a:gs pos="46750">
                    <a:srgbClr val="4BACC6">
                      <a:tint val="71000"/>
                      <a:satMod val="112000"/>
                    </a:srgbClr>
                  </a:gs>
                  <a:gs pos="53000">
                    <a:srgbClr val="4BACC6">
                      <a:tint val="71000"/>
                      <a:satMod val="112000"/>
                    </a:srgbClr>
                  </a:gs>
                  <a:gs pos="68000">
                    <a:srgbClr val="4BACC6">
                      <a:tint val="86000"/>
                    </a:srgbClr>
                  </a:gs>
                  <a:gs pos="100000">
                    <a:srgbClr val="4BACC6">
                      <a:shade val="60000"/>
                    </a:srgbClr>
                  </a:gs>
                </a:gsLst>
                <a:lin ang="8350000" scaled="1"/>
              </a:gradFill>
              <a:ln>
                <a:noFill/>
              </a:ln>
              <a:effectLst>
                <a:outerShdw blurRad="190500" dist="228600" dir="2700000" sy="90000" rotWithShape="0">
                  <a:srgbClr val="000000">
                    <a:alpha val="25500"/>
                  </a:srgbClr>
                </a:outerShdw>
              </a:effectLst>
              <a:scene3d>
                <a:camera prst="orthographicFront" fov="0">
                  <a:rot lat="0" lon="0" rev="0"/>
                </a:camera>
                <a:lightRig rig="soft" dir="tl">
                  <a:rot lat="0" lon="0" rev="20100000"/>
                </a:lightRig>
              </a:scene3d>
              <a:sp3d>
                <a:bevelT w="50800" h="50800"/>
              </a:sp3d>
            </c:spPr>
            <c:txPr>
              <a:bodyPr rot="0" vert="horz"/>
              <a:lstStyle/>
              <a:p>
                <a:pPr>
                  <a:defRPr b="1">
                    <a:solidFill>
                      <a:sysClr val="window" lastClr="FFFFFF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Лист1!$A$2:$A$9</c:f>
              <c:numCache>
                <c:formatCode>m/d/yyyy</c:formatCode>
                <c:ptCount val="8"/>
                <c:pt idx="0">
                  <c:v>41640</c:v>
                </c:pt>
                <c:pt idx="1">
                  <c:v>42005</c:v>
                </c:pt>
                <c:pt idx="2">
                  <c:v>42370</c:v>
                </c:pt>
                <c:pt idx="3">
                  <c:v>42736</c:v>
                </c:pt>
                <c:pt idx="4">
                  <c:v>43101</c:v>
                </c:pt>
                <c:pt idx="5">
                  <c:v>43466</c:v>
                </c:pt>
                <c:pt idx="6">
                  <c:v>43831</c:v>
                </c:pt>
                <c:pt idx="7">
                  <c:v>43986</c:v>
                </c:pt>
              </c:numCache>
            </c:numRef>
          </c:cat>
          <c:val>
            <c:numRef>
              <c:f>Лист1!$B$2:$B$9</c:f>
              <c:numCache>
                <c:formatCode>General</c:formatCode>
                <c:ptCount val="8"/>
                <c:pt idx="0">
                  <c:v>1466</c:v>
                </c:pt>
                <c:pt idx="1">
                  <c:v>2283</c:v>
                </c:pt>
                <c:pt idx="2">
                  <c:v>3076</c:v>
                </c:pt>
                <c:pt idx="3">
                  <c:v>3438</c:v>
                </c:pt>
                <c:pt idx="4">
                  <c:v>3678</c:v>
                </c:pt>
                <c:pt idx="5">
                  <c:v>3981</c:v>
                </c:pt>
                <c:pt idx="6">
                  <c:v>4379</c:v>
                </c:pt>
                <c:pt idx="7">
                  <c:v>4449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6DBD-4EEF-8499-F20EE577EECD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из них: старше 18 лет</c:v>
                </c:pt>
              </c:strCache>
            </c:strRef>
          </c:tx>
          <c:spPr>
            <a:gradFill rotWithShape="1">
              <a:gsLst>
                <a:gs pos="0">
                  <a:srgbClr val="C0504D">
                    <a:shade val="60000"/>
                  </a:srgbClr>
                </a:gs>
                <a:gs pos="33000">
                  <a:srgbClr val="C0504D">
                    <a:tint val="86500"/>
                  </a:srgbClr>
                </a:gs>
                <a:gs pos="46750">
                  <a:srgbClr val="C0504D">
                    <a:tint val="71000"/>
                    <a:satMod val="112000"/>
                  </a:srgbClr>
                </a:gs>
                <a:gs pos="53000">
                  <a:srgbClr val="C0504D">
                    <a:tint val="71000"/>
                    <a:satMod val="112000"/>
                  </a:srgbClr>
                </a:gs>
                <a:gs pos="68000">
                  <a:srgbClr val="C0504D">
                    <a:tint val="86000"/>
                  </a:srgbClr>
                </a:gs>
                <a:gs pos="100000">
                  <a:srgbClr val="C0504D">
                    <a:shade val="60000"/>
                  </a:srgbClr>
                </a:gs>
              </a:gsLst>
              <a:lin ang="8350000" scaled="1"/>
            </a:gradFill>
            <a:ln>
              <a:noFill/>
            </a:ln>
            <a:effectLst>
              <a:outerShdw blurRad="190500" dist="228600" dir="2700000" sy="90000" rotWithShape="0">
                <a:srgbClr val="000000">
                  <a:alpha val="25500"/>
                </a:srgbClr>
              </a:outerShdw>
            </a:effectLst>
            <a:scene3d>
              <a:camera prst="orthographicFront" fov="0">
                <a:rot lat="0" lon="0" rev="0"/>
              </a:camera>
              <a:lightRig rig="soft" dir="tl">
                <a:rot lat="0" lon="0" rev="20100000"/>
              </a:lightRig>
            </a:scene3d>
            <a:sp3d>
              <a:bevelT w="50800" h="50800"/>
            </a:sp3d>
          </c:spPr>
          <c:invertIfNegative val="0"/>
          <c:dLbls>
            <c:dLbl>
              <c:idx val="0"/>
              <c:layout>
                <c:manualLayout>
                  <c:x val="2.0549610782512537E-2"/>
                  <c:y val="7.719459330355674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2-6DBD-4EEF-8499-F20EE577EECD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-1.4679449187215508E-3"/>
                  <c:y val="2.270429214810492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3-6DBD-4EEF-8499-F20EE577EECD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2.9356586832160764E-3"/>
                  <c:y val="1.816343371848393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4-6DBD-4EEF-8499-F20EE577EECD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0"/>
                  <c:y val="1.362257528886295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5-6DBD-4EEF-8499-F20EE577EECD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4.4034880248241147E-3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6-6DBD-4EEF-8499-F20EE577EECD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5"/>
              <c:layout>
                <c:manualLayout>
                  <c:x val="1.4678293416080382E-3"/>
                  <c:y val="-4.5408584296209847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7-6DBD-4EEF-8499-F20EE577EECD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6"/>
              <c:layout>
                <c:manualLayout>
                  <c:x val="-1.1742634732864198E-2"/>
                  <c:y val="1.3622575288862954E-2"/>
                </c:manualLayout>
              </c:layout>
              <c:tx>
                <c:rich>
                  <a:bodyPr/>
                  <a:lstStyle/>
                  <a:p>
                    <a:r>
                      <a:rPr lang="en-US" sz="1000" b="1" dirty="0" smtClean="0">
                        <a:solidFill>
                          <a:schemeClr val="bg1"/>
                        </a:solidFill>
                      </a:rPr>
                      <a:t>3067</a:t>
                    </a:r>
                    <a:endParaRPr lang="en-US" dirty="0">
                      <a:solidFill>
                        <a:schemeClr val="bg1"/>
                      </a:solidFill>
                    </a:endParaRP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8-6DBD-4EEF-8499-F20EE577EECD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7"/>
              <c:layout>
                <c:manualLayout>
                  <c:x val="-1.4678293416079307E-3"/>
                  <c:y val="4.5408584296209847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9-6DBD-4EEF-8499-F20EE577EECD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gradFill rotWithShape="1">
                <a:gsLst>
                  <a:gs pos="0">
                    <a:srgbClr val="C0504D">
                      <a:shade val="60000"/>
                    </a:srgbClr>
                  </a:gs>
                  <a:gs pos="33000">
                    <a:srgbClr val="C0504D">
                      <a:tint val="86500"/>
                    </a:srgbClr>
                  </a:gs>
                  <a:gs pos="46750">
                    <a:srgbClr val="C0504D">
                      <a:tint val="71000"/>
                      <a:satMod val="112000"/>
                    </a:srgbClr>
                  </a:gs>
                  <a:gs pos="53000">
                    <a:srgbClr val="C0504D">
                      <a:tint val="71000"/>
                      <a:satMod val="112000"/>
                    </a:srgbClr>
                  </a:gs>
                  <a:gs pos="68000">
                    <a:srgbClr val="C0504D">
                      <a:tint val="86000"/>
                    </a:srgbClr>
                  </a:gs>
                  <a:gs pos="100000">
                    <a:srgbClr val="C0504D">
                      <a:shade val="60000"/>
                    </a:srgbClr>
                  </a:gs>
                </a:gsLst>
                <a:lin ang="8350000" scaled="1"/>
              </a:gradFill>
              <a:ln>
                <a:noFill/>
              </a:ln>
              <a:effectLst>
                <a:outerShdw blurRad="190500" dist="228600" dir="2700000" sy="90000" rotWithShape="0">
                  <a:srgbClr val="000000">
                    <a:alpha val="25500"/>
                  </a:srgbClr>
                </a:outerShdw>
              </a:effectLst>
              <a:scene3d>
                <a:camera prst="orthographicFront" fov="0">
                  <a:rot lat="0" lon="0" rev="0"/>
                </a:camera>
                <a:lightRig rig="soft" dir="tl">
                  <a:rot lat="0" lon="0" rev="20100000"/>
                </a:lightRig>
              </a:scene3d>
              <a:sp3d>
                <a:bevelT w="50800" h="50800"/>
              </a:sp3d>
            </c:spPr>
            <c:txPr>
              <a:bodyPr rot="0" vert="horz"/>
              <a:lstStyle/>
              <a:p>
                <a:pPr>
                  <a:defRPr b="1">
                    <a:solidFill>
                      <a:sysClr val="window" lastClr="FFFFFF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Лист1!$A$2:$A$9</c:f>
              <c:numCache>
                <c:formatCode>m/d/yyyy</c:formatCode>
                <c:ptCount val="8"/>
                <c:pt idx="0">
                  <c:v>41640</c:v>
                </c:pt>
                <c:pt idx="1">
                  <c:v>42005</c:v>
                </c:pt>
                <c:pt idx="2">
                  <c:v>42370</c:v>
                </c:pt>
                <c:pt idx="3">
                  <c:v>42736</c:v>
                </c:pt>
                <c:pt idx="4">
                  <c:v>43101</c:v>
                </c:pt>
                <c:pt idx="5">
                  <c:v>43466</c:v>
                </c:pt>
                <c:pt idx="6">
                  <c:v>43831</c:v>
                </c:pt>
                <c:pt idx="7">
                  <c:v>43986</c:v>
                </c:pt>
              </c:numCache>
            </c:numRef>
          </c:cat>
          <c:val>
            <c:numRef>
              <c:f>Лист1!$C$2:$C$9</c:f>
              <c:numCache>
                <c:formatCode>General</c:formatCode>
                <c:ptCount val="8"/>
                <c:pt idx="0">
                  <c:v>848</c:v>
                </c:pt>
                <c:pt idx="1">
                  <c:v>1210</c:v>
                </c:pt>
                <c:pt idx="2">
                  <c:v>1766</c:v>
                </c:pt>
                <c:pt idx="3">
                  <c:v>2129</c:v>
                </c:pt>
                <c:pt idx="4">
                  <c:v>2405</c:v>
                </c:pt>
                <c:pt idx="5">
                  <c:v>2733</c:v>
                </c:pt>
                <c:pt idx="6">
                  <c:v>3067</c:v>
                </c:pt>
                <c:pt idx="7">
                  <c:v>3209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A-6DBD-4EEF-8499-F20EE577EEC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0"/>
        <c:overlap val="53"/>
        <c:axId val="157105136"/>
        <c:axId val="157140392"/>
      </c:barChart>
      <c:dateAx>
        <c:axId val="157105136"/>
        <c:scaling>
          <c:orientation val="minMax"/>
        </c:scaling>
        <c:delete val="0"/>
        <c:axPos val="b"/>
        <c:numFmt formatCode="m/d/yyyy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vert="horz"/>
          <a:lstStyle/>
          <a:p>
            <a:pPr>
              <a:defRPr b="1"/>
            </a:pPr>
            <a:endParaRPr lang="ru-RU"/>
          </a:p>
        </c:txPr>
        <c:crossAx val="157140392"/>
        <c:crosses val="autoZero"/>
        <c:auto val="1"/>
        <c:lblOffset val="100"/>
        <c:baseTimeUnit val="months"/>
        <c:majorUnit val="12"/>
        <c:majorTimeUnit val="months"/>
        <c:minorUnit val="1"/>
        <c:minorTimeUnit val="months"/>
      </c:dateAx>
      <c:valAx>
        <c:axId val="15714039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vert="horz"/>
          <a:lstStyle/>
          <a:p>
            <a:pPr>
              <a:defRPr b="1"/>
            </a:pPr>
            <a:endParaRPr lang="ru-RU"/>
          </a:p>
        </c:txPr>
        <c:crossAx val="15710513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14982238440743051"/>
          <c:y val="0.21905770449828812"/>
          <c:w val="0.36777062757509377"/>
          <c:h val="8.3967244316112341E-2"/>
        </c:manualLayout>
      </c:layout>
      <c:overlay val="0"/>
      <c:spPr>
        <a:noFill/>
        <a:ln>
          <a:noFill/>
        </a:ln>
        <a:effectLst/>
      </c:spPr>
      <c:txPr>
        <a:bodyPr rot="0" vert="horz"/>
        <a:lstStyle/>
        <a:p>
          <a:pPr>
            <a:defRPr b="1"/>
          </a:pPr>
          <a:endParaRPr lang="ru-RU"/>
        </a:p>
      </c:txPr>
    </c:legend>
    <c:plotVisOnly val="1"/>
    <c:dispBlanksAs val="gap"/>
    <c:showDLblsOverMax val="0"/>
  </c:chart>
  <c:spPr>
    <a:solidFill>
      <a:srgbClr val="4F81BD">
        <a:lumMod val="20000"/>
        <a:lumOff val="80000"/>
      </a:srgbClr>
    </a:solidFill>
    <a:ln w="6350" cap="flat" cmpd="sng" algn="ctr">
      <a:solidFill>
        <a:schemeClr val="tx1"/>
      </a:solidFill>
      <a:prstDash val="solid"/>
      <a:miter lim="800000"/>
    </a:ln>
    <a:effectLst/>
    <a:scene3d>
      <a:camera prst="orthographicFront"/>
      <a:lightRig rig="threePt" dir="t"/>
    </a:scene3d>
    <a:sp3d/>
  </c:spPr>
  <c:txPr>
    <a:bodyPr/>
    <a:lstStyle/>
    <a:p>
      <a:pPr>
        <a:defRPr>
          <a:solidFill>
            <a:schemeClr val="dk1"/>
          </a:solidFill>
          <a:latin typeface="+mn-lt"/>
          <a:ea typeface="+mn-ea"/>
          <a:cs typeface="+mn-cs"/>
        </a:defRPr>
      </a:pPr>
      <a:endParaRPr lang="ru-RU"/>
    </a:p>
  </c:txPr>
  <c:externalData r:id="rId2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всего детей-сирот и детей, оставшихся без попечения родителей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lumMod val="95000"/>
                  </a:schemeClr>
                </a:gs>
                <a:gs pos="100000">
                  <a:schemeClr val="accent1">
                    <a:shade val="82000"/>
                    <a:satMod val="125000"/>
                    <a:lumMod val="74000"/>
                  </a:schemeClr>
                </a:gs>
              </a:gsLst>
              <a:lin ang="5400000" scaled="0"/>
            </a:gradFill>
            <a:ln>
              <a:noFill/>
            </a:ln>
            <a:effectLst/>
            <a:scene3d>
              <a:camera prst="orthographicFront">
                <a:rot lat="0" lon="0" rev="0"/>
              </a:camera>
              <a:lightRig rig="balanced" dir="tr"/>
            </a:scene3d>
            <a:sp3d contourW="14605" prstMaterial="plastic">
              <a:bevelT w="50800"/>
              <a:contourClr>
                <a:scrgbClr r="0" g="0" b="0">
                  <a:shade val="30000"/>
                  <a:satMod val="120000"/>
                </a:scrgbClr>
              </a:contourClr>
            </a:sp3d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Лист1!$A$2:$A$8</c:f>
              <c:numCache>
                <c:formatCode>m/d/yyyy</c:formatCode>
                <c:ptCount val="7"/>
                <c:pt idx="0">
                  <c:v>41640</c:v>
                </c:pt>
                <c:pt idx="1">
                  <c:v>42005</c:v>
                </c:pt>
                <c:pt idx="2">
                  <c:v>42370</c:v>
                </c:pt>
                <c:pt idx="3">
                  <c:v>42736</c:v>
                </c:pt>
                <c:pt idx="4">
                  <c:v>43101</c:v>
                </c:pt>
                <c:pt idx="5">
                  <c:v>43466</c:v>
                </c:pt>
                <c:pt idx="6">
                  <c:v>43831</c:v>
                </c:pt>
              </c:numCache>
            </c:numRef>
          </c:cat>
          <c:val>
            <c:numRef>
              <c:f>Лист1!$B$2:$B$8</c:f>
              <c:numCache>
                <c:formatCode>General</c:formatCode>
                <c:ptCount val="7"/>
                <c:pt idx="0">
                  <c:v>6486</c:v>
                </c:pt>
                <c:pt idx="1">
                  <c:v>6182</c:v>
                </c:pt>
                <c:pt idx="2">
                  <c:v>5932</c:v>
                </c:pt>
                <c:pt idx="3">
                  <c:v>5723</c:v>
                </c:pt>
                <c:pt idx="4">
                  <c:v>5512</c:v>
                </c:pt>
                <c:pt idx="5">
                  <c:v>5122</c:v>
                </c:pt>
                <c:pt idx="6">
                  <c:v>4945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из них детей в замещающих семьях</c:v>
                </c:pt>
              </c:strCache>
            </c:strRef>
          </c:tx>
          <c:spPr>
            <a:gradFill rotWithShape="1">
              <a:gsLst>
                <a:gs pos="0">
                  <a:schemeClr val="accent3">
                    <a:lumMod val="95000"/>
                  </a:schemeClr>
                </a:gs>
                <a:gs pos="100000">
                  <a:schemeClr val="accent3">
                    <a:shade val="82000"/>
                    <a:satMod val="125000"/>
                    <a:lumMod val="74000"/>
                  </a:schemeClr>
                </a:gs>
              </a:gsLst>
              <a:lin ang="5400000" scaled="0"/>
            </a:gradFill>
            <a:ln>
              <a:noFill/>
            </a:ln>
            <a:effectLst/>
            <a:scene3d>
              <a:camera prst="orthographicFront">
                <a:rot lat="0" lon="0" rev="0"/>
              </a:camera>
              <a:lightRig rig="balanced" dir="tr"/>
            </a:scene3d>
            <a:sp3d contourW="14605" prstMaterial="plastic">
              <a:bevelT w="50800"/>
              <a:contourClr>
                <a:scrgbClr r="0" g="0" b="0">
                  <a:shade val="30000"/>
                  <a:satMod val="120000"/>
                </a:scrgbClr>
              </a:contourClr>
            </a:sp3d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Лист1!$A$2:$A$8</c:f>
              <c:numCache>
                <c:formatCode>m/d/yyyy</c:formatCode>
                <c:ptCount val="7"/>
                <c:pt idx="0">
                  <c:v>41640</c:v>
                </c:pt>
                <c:pt idx="1">
                  <c:v>42005</c:v>
                </c:pt>
                <c:pt idx="2">
                  <c:v>42370</c:v>
                </c:pt>
                <c:pt idx="3">
                  <c:v>42736</c:v>
                </c:pt>
                <c:pt idx="4">
                  <c:v>43101</c:v>
                </c:pt>
                <c:pt idx="5">
                  <c:v>43466</c:v>
                </c:pt>
                <c:pt idx="6">
                  <c:v>43831</c:v>
                </c:pt>
              </c:numCache>
            </c:numRef>
          </c:cat>
          <c:val>
            <c:numRef>
              <c:f>Лист1!$C$2:$C$8</c:f>
              <c:numCache>
                <c:formatCode>General</c:formatCode>
                <c:ptCount val="7"/>
                <c:pt idx="0">
                  <c:v>4868</c:v>
                </c:pt>
                <c:pt idx="1">
                  <c:v>4850</c:v>
                </c:pt>
                <c:pt idx="2">
                  <c:v>4747</c:v>
                </c:pt>
                <c:pt idx="3">
                  <c:v>4731</c:v>
                </c:pt>
                <c:pt idx="4">
                  <c:v>4683</c:v>
                </c:pt>
                <c:pt idx="5">
                  <c:v>4434</c:v>
                </c:pt>
                <c:pt idx="6">
                  <c:v>4269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overlap val="-24"/>
        <c:axId val="188208008"/>
        <c:axId val="188209576"/>
      </c:barChart>
      <c:dateAx>
        <c:axId val="188208008"/>
        <c:scaling>
          <c:orientation val="minMax"/>
        </c:scaling>
        <c:delete val="0"/>
        <c:axPos val="b"/>
        <c:numFmt formatCode="m/d/yyyy" sourceLinked="1"/>
        <c:majorTickMark val="none"/>
        <c:minorTickMark val="none"/>
        <c:tickLblPos val="nextTo"/>
        <c:spPr>
          <a:noFill/>
          <a:ln w="12700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88209576"/>
        <c:crosses val="autoZero"/>
        <c:auto val="1"/>
        <c:lblOffset val="100"/>
        <c:baseTimeUnit val="years"/>
      </c:dateAx>
      <c:valAx>
        <c:axId val="18820957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8820800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12282230346206724"/>
          <c:y val="0.8610437816921086"/>
          <c:w val="0.75435523684539429"/>
          <c:h val="0.1389562183078914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vert="horz"/>
          <a:lstStyle/>
          <a:p>
            <a:pPr>
              <a:defRPr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r>
              <a:rPr lang="ru-RU" sz="1400" dirty="0" smtClean="0">
                <a:solidFill>
                  <a:sysClr val="windowText" lastClr="000000"/>
                </a:solidFill>
                <a:latin typeface="+mn-lt"/>
                <a:ea typeface="+mn-ea"/>
                <a:cs typeface="+mn-cs"/>
              </a:rPr>
              <a:t>Формирование</a:t>
            </a:r>
            <a:r>
              <a:rPr lang="ru-RU" sz="1400" baseline="0" dirty="0" smtClean="0">
                <a:solidFill>
                  <a:sysClr val="windowText" lastClr="000000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400" baseline="0" dirty="0" err="1" smtClean="0">
                <a:solidFill>
                  <a:sysClr val="windowText" lastClr="000000"/>
                </a:solidFill>
                <a:latin typeface="+mn-lt"/>
                <a:ea typeface="+mn-ea"/>
                <a:cs typeface="+mn-cs"/>
              </a:rPr>
              <a:t>спецжилфонда</a:t>
            </a:r>
            <a:r>
              <a:rPr lang="ru-RU" sz="1400" baseline="0" dirty="0" smtClean="0">
                <a:solidFill>
                  <a:sysClr val="windowText" lastClr="000000"/>
                </a:solidFill>
                <a:latin typeface="+mn-lt"/>
                <a:ea typeface="+mn-ea"/>
                <a:cs typeface="+mn-cs"/>
              </a:rPr>
              <a:t> для детей-сирот в Удмуртской Республике</a:t>
            </a:r>
            <a:endParaRPr lang="ru-RU" sz="1400" dirty="0"/>
          </a:p>
        </c:rich>
      </c:tx>
      <c:layout>
        <c:manualLayout>
          <c:xMode val="edge"/>
          <c:yMode val="edge"/>
          <c:x val="0.16572315279145922"/>
          <c:y val="2.6915835242874084E-2"/>
        </c:manualLayout>
      </c:layout>
      <c:overlay val="0"/>
      <c:spPr>
        <a:gradFill rotWithShape="1">
          <a:gsLst>
            <a:gs pos="20000">
              <a:srgbClr val="4BACC6">
                <a:tint val="9000"/>
              </a:srgbClr>
            </a:gs>
            <a:gs pos="100000">
              <a:srgbClr val="4BACC6">
                <a:tint val="70000"/>
                <a:satMod val="100000"/>
              </a:srgbClr>
            </a:gs>
          </a:gsLst>
          <a:path path="circle">
            <a:fillToRect l="-15000" t="-15000" r="115000" b="115000"/>
          </a:path>
        </a:gradFill>
        <a:ln w="9525" cap="flat" cmpd="sng" algn="ctr">
          <a:solidFill>
            <a:srgbClr val="4BACC6">
              <a:shade val="48000"/>
              <a:satMod val="110000"/>
            </a:srgbClr>
          </a:solidFill>
          <a:prstDash val="solid"/>
        </a:ln>
        <a:effectLst>
          <a:outerShdw blurRad="130000" dist="101600" dir="2700000" algn="tl" rotWithShape="0">
            <a:srgbClr val="000000">
              <a:alpha val="35000"/>
            </a:srgbClr>
          </a:outerShdw>
        </a:effectLst>
      </c:spPr>
    </c:title>
    <c:autoTitleDeleted val="0"/>
    <c:plotArea>
      <c:layout>
        <c:manualLayout>
          <c:layoutTarget val="inner"/>
          <c:xMode val="edge"/>
          <c:yMode val="edge"/>
          <c:x val="9.1957261520234229E-2"/>
          <c:y val="0.20276416060546654"/>
          <c:w val="0.53269271125620421"/>
          <c:h val="0.66997284613242492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gradFill rotWithShape="1">
              <a:gsLst>
                <a:gs pos="0">
                  <a:srgbClr val="4BACC6">
                    <a:shade val="60000"/>
                  </a:srgbClr>
                </a:gs>
                <a:gs pos="33000">
                  <a:srgbClr val="4BACC6">
                    <a:tint val="86500"/>
                  </a:srgbClr>
                </a:gs>
                <a:gs pos="46750">
                  <a:srgbClr val="4BACC6">
                    <a:tint val="71000"/>
                    <a:satMod val="112000"/>
                  </a:srgbClr>
                </a:gs>
                <a:gs pos="53000">
                  <a:srgbClr val="4BACC6">
                    <a:tint val="71000"/>
                    <a:satMod val="112000"/>
                  </a:srgbClr>
                </a:gs>
                <a:gs pos="68000">
                  <a:srgbClr val="4BACC6">
                    <a:tint val="86000"/>
                  </a:srgbClr>
                </a:gs>
                <a:gs pos="100000">
                  <a:srgbClr val="4BACC6">
                    <a:shade val="60000"/>
                  </a:srgbClr>
                </a:gs>
              </a:gsLst>
              <a:lin ang="8350000" scaled="1"/>
            </a:gradFill>
            <a:ln>
              <a:noFill/>
            </a:ln>
            <a:effectLst>
              <a:outerShdw blurRad="190500" dist="228600" dir="2700000" sy="90000" rotWithShape="0">
                <a:srgbClr val="000000">
                  <a:alpha val="25500"/>
                </a:srgbClr>
              </a:outerShdw>
            </a:effectLst>
            <a:scene3d>
              <a:camera prst="orthographicFront" fov="0">
                <a:rot lat="0" lon="0" rev="0"/>
              </a:camera>
              <a:lightRig rig="soft" dir="tl">
                <a:rot lat="0" lon="0" rev="20100000"/>
              </a:lightRig>
            </a:scene3d>
            <a:sp3d>
              <a:bevelT w="50800" h="50800"/>
            </a:sp3d>
          </c:spPr>
          <c:invertIfNegative val="0"/>
          <c:dLbls>
            <c:dLbl>
              <c:idx val="0"/>
              <c:layout>
                <c:manualLayout>
                  <c:x val="-2.9356590225110726E-3"/>
                  <c:y val="0.26417362451604481"/>
                </c:manualLayout>
              </c:layout>
              <c:tx>
                <c:rich>
                  <a:bodyPr rot="0" vert="horz"/>
                  <a:lstStyle/>
                  <a:p>
                    <a:pPr>
                      <a:defRPr b="1">
                        <a:solidFill>
                          <a:sysClr val="window" lastClr="FFFFFF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en-US" b="1" dirty="0" smtClean="0"/>
                      <a:t>2013 - </a:t>
                    </a:r>
                    <a:r>
                      <a:rPr lang="en-US" b="1" dirty="0">
                        <a:solidFill>
                          <a:srgbClr val="C00000"/>
                        </a:solidFill>
                      </a:rPr>
                      <a:t>83</a:t>
                    </a:r>
                  </a:p>
                </c:rich>
              </c:tx>
              <c:spPr>
                <a:gradFill rotWithShape="1">
                  <a:gsLst>
                    <a:gs pos="0">
                      <a:srgbClr val="4BACC6">
                        <a:shade val="60000"/>
                      </a:srgbClr>
                    </a:gs>
                    <a:gs pos="33000">
                      <a:srgbClr val="4BACC6">
                        <a:tint val="86500"/>
                      </a:srgbClr>
                    </a:gs>
                    <a:gs pos="46750">
                      <a:srgbClr val="4BACC6">
                        <a:tint val="71000"/>
                        <a:satMod val="112000"/>
                      </a:srgbClr>
                    </a:gs>
                    <a:gs pos="53000">
                      <a:srgbClr val="4BACC6">
                        <a:tint val="71000"/>
                        <a:satMod val="112000"/>
                      </a:srgbClr>
                    </a:gs>
                    <a:gs pos="68000">
                      <a:srgbClr val="4BACC6">
                        <a:tint val="86000"/>
                      </a:srgbClr>
                    </a:gs>
                    <a:gs pos="100000">
                      <a:srgbClr val="4BACC6">
                        <a:shade val="60000"/>
                      </a:srgbClr>
                    </a:gs>
                  </a:gsLst>
                  <a:lin ang="8350000" scaled="1"/>
                </a:gradFill>
                <a:ln>
                  <a:noFill/>
                </a:ln>
                <a:effectLst>
                  <a:outerShdw blurRad="190500" dist="228600" dir="2700000" sy="90000" rotWithShape="0">
                    <a:srgbClr val="000000">
                      <a:alpha val="25500"/>
                    </a:srgbClr>
                  </a:outerShdw>
                </a:effectLst>
                <a:scene3d>
                  <a:camera prst="orthographicFront" fov="0">
                    <a:rot lat="0" lon="0" rev="0"/>
                  </a:camera>
                  <a:lightRig rig="soft" dir="tl">
                    <a:rot lat="0" lon="0" rev="20100000"/>
                  </a:lightRig>
                </a:scene3d>
                <a:sp3d>
                  <a:bevelT w="50800" h="50800"/>
                </a:sp3d>
              </c:spPr>
              <c:dLblPos val="outEnd"/>
              <c:showLegendKey val="0"/>
              <c:showVal val="1"/>
              <c:showCatName val="1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0-D8A4-4B9D-ACAC-FBCE5757DD7A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-2.9356590225110726E-3"/>
                  <c:y val="0.1739530163961944"/>
                </c:manualLayout>
              </c:layout>
              <c:tx>
                <c:rich>
                  <a:bodyPr/>
                  <a:lstStyle/>
                  <a:p>
                    <a:r>
                      <a:rPr lang="en-US" b="1" dirty="0" smtClean="0"/>
                      <a:t>2014 - </a:t>
                    </a:r>
                    <a:r>
                      <a:rPr lang="en-US" b="1" dirty="0">
                        <a:solidFill>
                          <a:srgbClr val="C00000"/>
                        </a:solidFill>
                      </a:rPr>
                      <a:t>80</a:t>
                    </a:r>
                  </a:p>
                </c:rich>
              </c:tx>
              <c:dLblPos val="outEnd"/>
              <c:showLegendKey val="0"/>
              <c:showVal val="1"/>
              <c:showCatName val="1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1-D8A4-4B9D-ACAC-FBCE5757DD7A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0"/>
                  <c:y val="0.38030252551070148"/>
                </c:manualLayout>
              </c:layout>
              <c:tx>
                <c:rich>
                  <a:bodyPr/>
                  <a:lstStyle/>
                  <a:p>
                    <a:r>
                      <a:rPr lang="en-US" b="1" dirty="0" smtClean="0"/>
                      <a:t>2015 - </a:t>
                    </a:r>
                    <a:r>
                      <a:rPr lang="en-US" b="1" dirty="0">
                        <a:solidFill>
                          <a:srgbClr val="C00000"/>
                        </a:solidFill>
                      </a:rPr>
                      <a:t>135</a:t>
                    </a:r>
                  </a:p>
                </c:rich>
              </c:tx>
              <c:dLblPos val="outEnd"/>
              <c:showLegendKey val="0"/>
              <c:showVal val="1"/>
              <c:showCatName val="1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2-D8A4-4B9D-ACAC-FBCE5757DD7A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0"/>
                  <c:y val="0.36523559197458805"/>
                </c:manualLayout>
              </c:layout>
              <c:tx>
                <c:rich>
                  <a:bodyPr/>
                  <a:lstStyle/>
                  <a:p>
                    <a:r>
                      <a:rPr lang="en-US" b="1" dirty="0" smtClean="0"/>
                      <a:t>2016 - </a:t>
                    </a:r>
                    <a:r>
                      <a:rPr lang="en-US" b="1" dirty="0">
                        <a:solidFill>
                          <a:srgbClr val="C00000"/>
                        </a:solidFill>
                      </a:rPr>
                      <a:t>162</a:t>
                    </a:r>
                  </a:p>
                </c:rich>
              </c:tx>
              <c:dLblPos val="outEnd"/>
              <c:showLegendKey val="0"/>
              <c:showVal val="1"/>
              <c:showCatName val="1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3-D8A4-4B9D-ACAC-FBCE5757DD7A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0"/>
                  <c:y val="0.44059993065463549"/>
                </c:manualLayout>
              </c:layout>
              <c:tx>
                <c:rich>
                  <a:bodyPr/>
                  <a:lstStyle/>
                  <a:p>
                    <a:r>
                      <a:rPr lang="en-US" b="1" dirty="0" smtClean="0"/>
                      <a:t>2017 - </a:t>
                    </a:r>
                    <a:r>
                      <a:rPr lang="en-US" b="1" dirty="0">
                        <a:solidFill>
                          <a:srgbClr val="C00000"/>
                        </a:solidFill>
                      </a:rPr>
                      <a:t>162</a:t>
                    </a:r>
                  </a:p>
                </c:rich>
              </c:tx>
              <c:dLblPos val="outEnd"/>
              <c:showLegendKey val="0"/>
              <c:showVal val="1"/>
              <c:showCatName val="1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0-967F-4091-94D7-A74CCAEEC902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5"/>
              <c:layout/>
              <c:tx>
                <c:rich>
                  <a:bodyPr/>
                  <a:lstStyle/>
                  <a:p>
                    <a:r>
                      <a:rPr lang="en-US" b="1" dirty="0"/>
                      <a:t>2018 </a:t>
                    </a:r>
                    <a:r>
                      <a:rPr lang="en-US" b="1" dirty="0" smtClean="0"/>
                      <a:t>- </a:t>
                    </a:r>
                    <a:r>
                      <a:rPr lang="en-US" b="1" dirty="0">
                        <a:solidFill>
                          <a:srgbClr val="C00000"/>
                        </a:solidFill>
                      </a:rPr>
                      <a:t>141</a:t>
                    </a:r>
                  </a:p>
                </c:rich>
              </c:tx>
              <c:dLblPos val="inBase"/>
              <c:showLegendKey val="0"/>
              <c:showVal val="1"/>
              <c:showCatName val="1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5-D8A4-4B9D-ACAC-FBCE5757DD7A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6"/>
              <c:layout>
                <c:manualLayout>
                  <c:x val="0"/>
                  <c:y val="0.37360281382804217"/>
                </c:manualLayout>
              </c:layout>
              <c:tx>
                <c:rich>
                  <a:bodyPr/>
                  <a:lstStyle/>
                  <a:p>
                    <a:r>
                      <a:rPr lang="en-US" b="1" dirty="0" smtClean="0"/>
                      <a:t>2019</a:t>
                    </a:r>
                    <a:r>
                      <a:rPr lang="en-US" dirty="0" smtClean="0"/>
                      <a:t> - </a:t>
                    </a:r>
                    <a:r>
                      <a:rPr lang="en-US" b="1" dirty="0">
                        <a:solidFill>
                          <a:srgbClr val="C00000"/>
                        </a:solidFill>
                      </a:rPr>
                      <a:t>132</a:t>
                    </a:r>
                  </a:p>
                </c:rich>
              </c:tx>
              <c:dLblPos val="outEnd"/>
              <c:showLegendKey val="0"/>
              <c:showVal val="1"/>
              <c:showCatName val="1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1-967F-4091-94D7-A74CCAEEC902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7"/>
              <c:layout/>
              <c:tx>
                <c:rich>
                  <a:bodyPr/>
                  <a:lstStyle/>
                  <a:p>
                    <a:r>
                      <a:rPr lang="ru-RU" b="1" dirty="0"/>
                      <a:t>2020 </a:t>
                    </a:r>
                    <a:r>
                      <a:rPr lang="ru-RU" dirty="0" smtClean="0"/>
                      <a:t>- </a:t>
                    </a:r>
                    <a:r>
                      <a:rPr lang="ru-RU" b="1" dirty="0">
                        <a:solidFill>
                          <a:srgbClr val="C00000"/>
                        </a:solidFill>
                      </a:rPr>
                      <a:t>250</a:t>
                    </a:r>
                  </a:p>
                </c:rich>
              </c:tx>
              <c:dLblPos val="inBase"/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gradFill rotWithShape="1">
                <a:gsLst>
                  <a:gs pos="0">
                    <a:srgbClr val="4BACC6">
                      <a:shade val="60000"/>
                    </a:srgbClr>
                  </a:gs>
                  <a:gs pos="33000">
                    <a:srgbClr val="4BACC6">
                      <a:tint val="86500"/>
                    </a:srgbClr>
                  </a:gs>
                  <a:gs pos="46750">
                    <a:srgbClr val="4BACC6">
                      <a:tint val="71000"/>
                      <a:satMod val="112000"/>
                    </a:srgbClr>
                  </a:gs>
                  <a:gs pos="53000">
                    <a:srgbClr val="4BACC6">
                      <a:tint val="71000"/>
                      <a:satMod val="112000"/>
                    </a:srgbClr>
                  </a:gs>
                  <a:gs pos="68000">
                    <a:srgbClr val="4BACC6">
                      <a:tint val="86000"/>
                    </a:srgbClr>
                  </a:gs>
                  <a:gs pos="100000">
                    <a:srgbClr val="4BACC6">
                      <a:shade val="60000"/>
                    </a:srgbClr>
                  </a:gs>
                </a:gsLst>
                <a:lin ang="8350000" scaled="1"/>
              </a:gradFill>
              <a:ln>
                <a:noFill/>
              </a:ln>
              <a:effectLst>
                <a:outerShdw blurRad="190500" dist="228600" dir="2700000" sy="90000" rotWithShape="0">
                  <a:srgbClr val="000000">
                    <a:alpha val="25500"/>
                  </a:srgbClr>
                </a:outerShdw>
              </a:effectLst>
              <a:scene3d>
                <a:camera prst="orthographicFront" fov="0">
                  <a:rot lat="0" lon="0" rev="0"/>
                </a:camera>
                <a:lightRig rig="soft" dir="tl">
                  <a:rot lat="0" lon="0" rev="20100000"/>
                </a:lightRig>
              </a:scene3d>
              <a:sp3d>
                <a:bevelT w="50800" h="50800"/>
              </a:sp3d>
            </c:spPr>
            <c:txPr>
              <a:bodyPr rot="0" vert="horz"/>
              <a:lstStyle/>
              <a:p>
                <a:pPr>
                  <a:defRPr>
                    <a:solidFill>
                      <a:sysClr val="window" lastClr="FFFFFF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inBase"/>
            <c:showLegendKey val="0"/>
            <c:showVal val="1"/>
            <c:showCatName val="1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Лист1!$A$2:$A$9</c:f>
              <c:strCache>
                <c:ptCount val="8"/>
                <c:pt idx="0">
                  <c:v>2013 г</c:v>
                </c:pt>
                <c:pt idx="1">
                  <c:v>2014 г</c:v>
                </c:pt>
                <c:pt idx="2">
                  <c:v>2015 г</c:v>
                </c:pt>
                <c:pt idx="3">
                  <c:v>2016 г</c:v>
                </c:pt>
                <c:pt idx="4">
                  <c:v>2017 г</c:v>
                </c:pt>
                <c:pt idx="5">
                  <c:v>2018 г</c:v>
                </c:pt>
                <c:pt idx="6">
                  <c:v>2019 г.</c:v>
                </c:pt>
                <c:pt idx="7">
                  <c:v>2020 г.</c:v>
                </c:pt>
              </c:strCache>
            </c:strRef>
          </c:cat>
          <c:val>
            <c:numRef>
              <c:f>Лист1!$B$2:$B$9</c:f>
              <c:numCache>
                <c:formatCode>General</c:formatCode>
                <c:ptCount val="8"/>
                <c:pt idx="0">
                  <c:v>83</c:v>
                </c:pt>
                <c:pt idx="1">
                  <c:v>80</c:v>
                </c:pt>
                <c:pt idx="2">
                  <c:v>135</c:v>
                </c:pt>
                <c:pt idx="3">
                  <c:v>162</c:v>
                </c:pt>
                <c:pt idx="4">
                  <c:v>162</c:v>
                </c:pt>
                <c:pt idx="5">
                  <c:v>141</c:v>
                </c:pt>
                <c:pt idx="6">
                  <c:v>132</c:v>
                </c:pt>
                <c:pt idx="7">
                  <c:v>250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7-D8A4-4B9D-ACAC-FBCE5757DD7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0"/>
        <c:overlap val="53"/>
        <c:axId val="186987512"/>
        <c:axId val="186987904"/>
      </c:barChart>
      <c:dateAx>
        <c:axId val="186987512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186987904"/>
        <c:crosses val="autoZero"/>
        <c:auto val="1"/>
        <c:lblOffset val="100"/>
        <c:baseTimeUnit val="months"/>
        <c:majorUnit val="12"/>
        <c:majorTimeUnit val="months"/>
        <c:minorUnit val="1"/>
        <c:minorTimeUnit val="months"/>
      </c:dateAx>
      <c:valAx>
        <c:axId val="18698790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vert="horz"/>
          <a:lstStyle/>
          <a:p>
            <a:pPr>
              <a:defRPr b="1"/>
            </a:pPr>
            <a:endParaRPr lang="ru-RU"/>
          </a:p>
        </c:txPr>
        <c:crossAx val="18698751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rgbClr val="4F81BD">
        <a:lumMod val="20000"/>
        <a:lumOff val="80000"/>
      </a:srgbClr>
    </a:solidFill>
    <a:ln w="6350" cap="flat" cmpd="sng" algn="ctr">
      <a:solidFill>
        <a:schemeClr val="tx1"/>
      </a:solidFill>
      <a:prstDash val="solid"/>
      <a:miter lim="800000"/>
    </a:ln>
    <a:effectLst/>
  </c:spPr>
  <c:txPr>
    <a:bodyPr/>
    <a:lstStyle/>
    <a:p>
      <a:pPr>
        <a:defRPr>
          <a:solidFill>
            <a:schemeClr val="dk1"/>
          </a:solidFill>
          <a:latin typeface="+mn-lt"/>
          <a:ea typeface="+mn-ea"/>
          <a:cs typeface="+mn-cs"/>
        </a:defRPr>
      </a:pPr>
      <a:endParaRPr lang="ru-RU"/>
    </a:p>
  </c:txPr>
  <c:externalData r:id="rId2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количество квартир, переданных в найм (поднайм), доверительное управление (всего 68)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lumMod val="95000"/>
                  </a:schemeClr>
                </a:gs>
                <a:gs pos="100000">
                  <a:schemeClr val="accent1">
                    <a:shade val="82000"/>
                    <a:satMod val="125000"/>
                    <a:lumMod val="74000"/>
                  </a:schemeClr>
                </a:gs>
              </a:gsLst>
              <a:lin ang="5400000" scaled="0"/>
            </a:gradFill>
            <a:ln>
              <a:noFill/>
            </a:ln>
            <a:effectLst>
              <a:reflection blurRad="38100" stA="26000" endPos="23000" dist="25400" dir="5400000" sy="-100000" rotWithShape="0"/>
            </a:effectLst>
            <a:scene3d>
              <a:camera prst="orthographicFront">
                <a:rot lat="0" lon="0" rev="0"/>
              </a:camera>
              <a:lightRig rig="balanced" dir="tr"/>
            </a:scene3d>
            <a:sp3d contourW="14605" prstMaterial="plastic">
              <a:bevelT w="50800"/>
              <a:contourClr>
                <a:schemeClr val="accent1">
                  <a:shade val="30000"/>
                  <a:satMod val="120000"/>
                </a:schemeClr>
              </a:contourClr>
            </a:sp3d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vert="horz"/>
              <a:lstStyle/>
              <a:p>
                <a:pPr>
                  <a:defRPr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Лист1!$A$2:$A$17</c:f>
              <c:strCache>
                <c:ptCount val="16"/>
                <c:pt idx="0">
                  <c:v>Ижевск</c:v>
                </c:pt>
                <c:pt idx="1">
                  <c:v>Воткинск</c:v>
                </c:pt>
                <c:pt idx="2">
                  <c:v>Можга</c:v>
                </c:pt>
                <c:pt idx="3">
                  <c:v>Сарапул</c:v>
                </c:pt>
                <c:pt idx="4">
                  <c:v>Балезинский</c:v>
                </c:pt>
                <c:pt idx="5">
                  <c:v>Игринский</c:v>
                </c:pt>
                <c:pt idx="6">
                  <c:v>Увинский</c:v>
                </c:pt>
                <c:pt idx="7">
                  <c:v>Алнашский</c:v>
                </c:pt>
                <c:pt idx="8">
                  <c:v>Воткинский</c:v>
                </c:pt>
                <c:pt idx="9">
                  <c:v>Красногорский</c:v>
                </c:pt>
                <c:pt idx="10">
                  <c:v>Сарапульский</c:v>
                </c:pt>
                <c:pt idx="11">
                  <c:v>Можгинский</c:v>
                </c:pt>
                <c:pt idx="12">
                  <c:v>Дебесский</c:v>
                </c:pt>
                <c:pt idx="13">
                  <c:v>Завьяловский</c:v>
                </c:pt>
                <c:pt idx="14">
                  <c:v>Селтинский</c:v>
                </c:pt>
                <c:pt idx="15">
                  <c:v>Шарканский</c:v>
                </c:pt>
              </c:strCache>
            </c:strRef>
          </c:cat>
          <c:val>
            <c:numRef>
              <c:f>Лист1!$B$2:$B$17</c:f>
              <c:numCache>
                <c:formatCode>General</c:formatCode>
                <c:ptCount val="16"/>
                <c:pt idx="0">
                  <c:v>27</c:v>
                </c:pt>
                <c:pt idx="1">
                  <c:v>4</c:v>
                </c:pt>
                <c:pt idx="2">
                  <c:v>3</c:v>
                </c:pt>
                <c:pt idx="3">
                  <c:v>3</c:v>
                </c:pt>
                <c:pt idx="4">
                  <c:v>4</c:v>
                </c:pt>
                <c:pt idx="5">
                  <c:v>4</c:v>
                </c:pt>
                <c:pt idx="6">
                  <c:v>4</c:v>
                </c:pt>
                <c:pt idx="7">
                  <c:v>3</c:v>
                </c:pt>
                <c:pt idx="8">
                  <c:v>3</c:v>
                </c:pt>
                <c:pt idx="9">
                  <c:v>2</c:v>
                </c:pt>
                <c:pt idx="10">
                  <c:v>2</c:v>
                </c:pt>
                <c:pt idx="11">
                  <c:v>2</c:v>
                </c:pt>
                <c:pt idx="12">
                  <c:v>1</c:v>
                </c:pt>
                <c:pt idx="13">
                  <c:v>1</c:v>
                </c:pt>
                <c:pt idx="14">
                  <c:v>1</c:v>
                </c:pt>
                <c:pt idx="15">
                  <c:v>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overlap val="-24"/>
        <c:axId val="186988688"/>
        <c:axId val="186989080"/>
      </c:barChart>
      <c:catAx>
        <c:axId val="18698868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vert="horz"/>
          <a:lstStyle/>
          <a:p>
            <a:pPr>
              <a:defRPr/>
            </a:pPr>
            <a:endParaRPr lang="ru-RU"/>
          </a:p>
        </c:txPr>
        <c:crossAx val="186989080"/>
        <c:crosses val="autoZero"/>
        <c:auto val="1"/>
        <c:lblAlgn val="ctr"/>
        <c:lblOffset val="100"/>
        <c:noMultiLvlLbl val="0"/>
      </c:catAx>
      <c:valAx>
        <c:axId val="18698908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accent1"/>
              </a:solidFill>
              <a:prstDash val="solid"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vert="horz"/>
          <a:lstStyle/>
          <a:p>
            <a:pPr>
              <a:defRPr/>
            </a:pPr>
            <a:endParaRPr lang="ru-RU"/>
          </a:p>
        </c:txPr>
        <c:crossAx val="186988688"/>
        <c:crosses val="autoZero"/>
        <c:crossBetween val="between"/>
      </c:valAx>
      <c:spPr>
        <a:noFill/>
        <a:ln>
          <a:noFill/>
        </a:ln>
        <a:effectLst>
          <a:outerShdw blurRad="50800" dist="38100" dir="8100000" algn="tr" rotWithShape="0">
            <a:prstClr val="black">
              <a:alpha val="40000"/>
            </a:prstClr>
          </a:outerShdw>
        </a:effectLst>
      </c:spPr>
    </c:plotArea>
    <c:legend>
      <c:legendPos val="b"/>
      <c:layout>
        <c:manualLayout>
          <c:xMode val="edge"/>
          <c:yMode val="edge"/>
          <c:x val="4.8449770641280823E-2"/>
          <c:y val="0.81143978794022886"/>
          <c:w val="0.86172901078624109"/>
          <c:h val="0.15549096975336071"/>
        </c:manualLayout>
      </c:layout>
      <c:overlay val="0"/>
      <c:spPr>
        <a:noFill/>
        <a:ln>
          <a:noFill/>
        </a:ln>
        <a:effectLst>
          <a:outerShdw blurRad="63500" sx="102000" sy="102000" algn="ctr" rotWithShape="0">
            <a:prstClr val="black">
              <a:alpha val="40000"/>
            </a:prstClr>
          </a:outerShdw>
        </a:effectLst>
      </c:spPr>
      <c:txPr>
        <a:bodyPr rot="0" vert="horz"/>
        <a:lstStyle/>
        <a:p>
          <a:pPr>
            <a:defRPr b="1"/>
          </a:pPr>
          <a:endParaRPr lang="ru-RU"/>
        </a:p>
      </c:txPr>
    </c:legend>
    <c:plotVisOnly val="1"/>
    <c:dispBlanksAs val="gap"/>
    <c:showDLblsOverMax val="0"/>
  </c:chart>
  <c:spPr>
    <a:gradFill rotWithShape="1">
      <a:gsLst>
        <a:gs pos="28000">
          <a:schemeClr val="accent4">
            <a:tint val="18000"/>
            <a:satMod val="120000"/>
            <a:lumMod val="88000"/>
          </a:schemeClr>
        </a:gs>
        <a:gs pos="100000">
          <a:schemeClr val="accent4">
            <a:tint val="40000"/>
            <a:satMod val="100000"/>
            <a:lumMod val="78000"/>
          </a:schemeClr>
        </a:gs>
      </a:gsLst>
      <a:lin ang="5400000" scaled="0"/>
    </a:gradFill>
    <a:ln w="9525" cap="flat" cmpd="sng" algn="ctr">
      <a:solidFill>
        <a:schemeClr val="accent4"/>
      </a:solidFill>
      <a:prstDash val="solid"/>
    </a:ln>
    <a:effectLst>
      <a:outerShdw blurRad="76200" dir="13500000" sy="23000" kx="1200000" algn="br" rotWithShape="0">
        <a:prstClr val="black">
          <a:alpha val="20000"/>
        </a:prstClr>
      </a:outerShdw>
    </a:effectLst>
    <a:scene3d>
      <a:camera prst="orthographicFront"/>
      <a:lightRig rig="threePt" dir="t"/>
    </a:scene3d>
    <a:sp3d>
      <a:bevelT/>
    </a:sp3d>
  </c:spPr>
  <c:txPr>
    <a:bodyPr/>
    <a:lstStyle/>
    <a:p>
      <a:pPr>
        <a:defRPr>
          <a:solidFill>
            <a:schemeClr val="dk1"/>
          </a:solidFill>
          <a:latin typeface="+mn-lt"/>
          <a:ea typeface="+mn-ea"/>
          <a:cs typeface="+mn-cs"/>
        </a:defRPr>
      </a:pPr>
      <a:endParaRPr lang="ru-RU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количество выявленных случаев несвоевременного внесения законным представителем платы за закрепленное жилье (всего 76)</c:v>
                </c:pt>
              </c:strCache>
            </c:strRef>
          </c:tx>
          <c:spPr>
            <a:gradFill rotWithShape="1">
              <a:gsLst>
                <a:gs pos="0">
                  <a:schemeClr val="accent5">
                    <a:lumMod val="95000"/>
                  </a:schemeClr>
                </a:gs>
                <a:gs pos="100000">
                  <a:schemeClr val="accent5">
                    <a:shade val="82000"/>
                    <a:satMod val="125000"/>
                    <a:lumMod val="74000"/>
                  </a:schemeClr>
                </a:gs>
              </a:gsLst>
              <a:lin ang="5400000" scaled="0"/>
            </a:gradFill>
            <a:ln>
              <a:noFill/>
            </a:ln>
            <a:effectLst>
              <a:reflection blurRad="38100" stA="26000" endPos="23000" dist="25400" dir="5400000" sy="-100000" rotWithShape="0"/>
            </a:effectLst>
            <a:scene3d>
              <a:camera prst="orthographicFront">
                <a:rot lat="0" lon="0" rev="0"/>
              </a:camera>
              <a:lightRig rig="balanced" dir="tr"/>
            </a:scene3d>
            <a:sp3d contourW="14605" prstMaterial="plastic">
              <a:bevelT w="50800"/>
              <a:contourClr>
                <a:schemeClr val="accent5">
                  <a:shade val="30000"/>
                  <a:satMod val="120000"/>
                </a:schemeClr>
              </a:contourClr>
            </a:sp3d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vert="horz"/>
              <a:lstStyle/>
              <a:p>
                <a:pPr>
                  <a:defRPr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Лист1!$A$2:$A$14</c:f>
              <c:strCache>
                <c:ptCount val="13"/>
                <c:pt idx="0">
                  <c:v>Ижевск</c:v>
                </c:pt>
                <c:pt idx="1">
                  <c:v>Можга</c:v>
                </c:pt>
                <c:pt idx="2">
                  <c:v>Камбарский</c:v>
                </c:pt>
                <c:pt idx="3">
                  <c:v>Алнашский</c:v>
                </c:pt>
                <c:pt idx="4">
                  <c:v>Сюмсинский</c:v>
                </c:pt>
                <c:pt idx="5">
                  <c:v>Сарапульский</c:v>
                </c:pt>
                <c:pt idx="6">
                  <c:v>Игринский</c:v>
                </c:pt>
                <c:pt idx="7">
                  <c:v>Воткинский</c:v>
                </c:pt>
                <c:pt idx="8">
                  <c:v>Як-Бодьинский</c:v>
                </c:pt>
                <c:pt idx="9">
                  <c:v>Можгинский</c:v>
                </c:pt>
                <c:pt idx="10">
                  <c:v>Глазовский</c:v>
                </c:pt>
                <c:pt idx="11">
                  <c:v>Каракулинский</c:v>
                </c:pt>
                <c:pt idx="12">
                  <c:v>Ярский</c:v>
                </c:pt>
              </c:strCache>
            </c:strRef>
          </c:cat>
          <c:val>
            <c:numRef>
              <c:f>Лист1!$B$2:$B$14</c:f>
              <c:numCache>
                <c:formatCode>General</c:formatCode>
                <c:ptCount val="13"/>
                <c:pt idx="0">
                  <c:v>32</c:v>
                </c:pt>
                <c:pt idx="1">
                  <c:v>5</c:v>
                </c:pt>
                <c:pt idx="2">
                  <c:v>8</c:v>
                </c:pt>
                <c:pt idx="3">
                  <c:v>5</c:v>
                </c:pt>
                <c:pt idx="4">
                  <c:v>5</c:v>
                </c:pt>
                <c:pt idx="5">
                  <c:v>4</c:v>
                </c:pt>
                <c:pt idx="6">
                  <c:v>4</c:v>
                </c:pt>
                <c:pt idx="7">
                  <c:v>3</c:v>
                </c:pt>
                <c:pt idx="8">
                  <c:v>3</c:v>
                </c:pt>
                <c:pt idx="9">
                  <c:v>2</c:v>
                </c:pt>
                <c:pt idx="10">
                  <c:v>2</c:v>
                </c:pt>
                <c:pt idx="11">
                  <c:v>2</c:v>
                </c:pt>
                <c:pt idx="12">
                  <c:v>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overlap val="-24"/>
        <c:axId val="186989864"/>
        <c:axId val="186990256"/>
      </c:barChart>
      <c:catAx>
        <c:axId val="18698986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vert="horz"/>
          <a:lstStyle/>
          <a:p>
            <a:pPr>
              <a:defRPr/>
            </a:pPr>
            <a:endParaRPr lang="ru-RU"/>
          </a:p>
        </c:txPr>
        <c:crossAx val="186990256"/>
        <c:crosses val="autoZero"/>
        <c:auto val="1"/>
        <c:lblAlgn val="ctr"/>
        <c:lblOffset val="100"/>
        <c:noMultiLvlLbl val="0"/>
      </c:catAx>
      <c:valAx>
        <c:axId val="18699025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accent5"/>
              </a:solidFill>
              <a:prstDash val="solid"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vert="horz"/>
          <a:lstStyle/>
          <a:p>
            <a:pPr>
              <a:defRPr/>
            </a:pPr>
            <a:endParaRPr lang="ru-RU"/>
          </a:p>
        </c:txPr>
        <c:crossAx val="186989864"/>
        <c:crosses val="autoZero"/>
        <c:crossBetween val="between"/>
      </c:valAx>
      <c:spPr>
        <a:noFill/>
        <a:ln>
          <a:noFill/>
        </a:ln>
        <a:effectLst>
          <a:outerShdw blurRad="50800" dist="38100" dir="8100000" algn="tr" rotWithShape="0">
            <a:prstClr val="black">
              <a:alpha val="40000"/>
            </a:prstClr>
          </a:outerShdw>
        </a:effectLst>
      </c:spPr>
    </c:plotArea>
    <c:legend>
      <c:legendPos val="b"/>
      <c:layout>
        <c:manualLayout>
          <c:xMode val="edge"/>
          <c:yMode val="edge"/>
          <c:x val="2.0844181564367244E-2"/>
          <c:y val="0.7508128437118099"/>
          <c:w val="0.95254669770991618"/>
          <c:h val="0.21611791398177979"/>
        </c:manualLayout>
      </c:layout>
      <c:overlay val="0"/>
      <c:spPr>
        <a:noFill/>
        <a:ln>
          <a:noFill/>
        </a:ln>
        <a:effectLst>
          <a:outerShdw blurRad="63500" sx="102000" sy="102000" algn="ctr" rotWithShape="0">
            <a:prstClr val="black">
              <a:alpha val="40000"/>
            </a:prstClr>
          </a:outerShdw>
        </a:effectLst>
      </c:spPr>
      <c:txPr>
        <a:bodyPr rot="0" vert="horz"/>
        <a:lstStyle/>
        <a:p>
          <a:pPr>
            <a:defRPr b="1"/>
          </a:pPr>
          <a:endParaRPr lang="ru-RU"/>
        </a:p>
      </c:txPr>
    </c:legend>
    <c:plotVisOnly val="1"/>
    <c:dispBlanksAs val="gap"/>
    <c:showDLblsOverMax val="0"/>
  </c:chart>
  <c:spPr>
    <a:gradFill rotWithShape="1">
      <a:gsLst>
        <a:gs pos="28000">
          <a:schemeClr val="accent4">
            <a:tint val="18000"/>
            <a:satMod val="120000"/>
            <a:lumMod val="88000"/>
          </a:schemeClr>
        </a:gs>
        <a:gs pos="100000">
          <a:schemeClr val="accent4">
            <a:tint val="40000"/>
            <a:satMod val="100000"/>
            <a:lumMod val="78000"/>
          </a:schemeClr>
        </a:gs>
      </a:gsLst>
      <a:lin ang="5400000" scaled="0"/>
    </a:gradFill>
    <a:ln w="9525" cap="flat" cmpd="sng" algn="ctr">
      <a:solidFill>
        <a:schemeClr val="accent4"/>
      </a:solidFill>
      <a:prstDash val="solid"/>
    </a:ln>
    <a:effectLst>
      <a:outerShdw blurRad="76200" dir="13500000" sy="23000" kx="1200000" algn="br" rotWithShape="0">
        <a:prstClr val="black">
          <a:alpha val="20000"/>
        </a:prstClr>
      </a:outerShdw>
    </a:effectLst>
    <a:scene3d>
      <a:camera prst="orthographicFront"/>
      <a:lightRig rig="threePt" dir="t"/>
    </a:scene3d>
    <a:sp3d>
      <a:bevelT/>
    </a:sp3d>
  </c:spPr>
  <c:txPr>
    <a:bodyPr/>
    <a:lstStyle/>
    <a:p>
      <a:pPr>
        <a:defRPr>
          <a:solidFill>
            <a:schemeClr val="dk1"/>
          </a:solidFill>
          <a:latin typeface="+mn-lt"/>
          <a:ea typeface="+mn-ea"/>
          <a:cs typeface="+mn-cs"/>
        </a:defRPr>
      </a:pPr>
      <a:endParaRPr lang="ru-RU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количество случаев включения детей-сирот в договор социального найма (всего 16)</c:v>
                </c:pt>
              </c:strCache>
            </c:strRef>
          </c:tx>
          <c:spPr>
            <a:gradFill rotWithShape="1">
              <a:gsLst>
                <a:gs pos="45000">
                  <a:schemeClr val="accent1">
                    <a:lumMod val="60000"/>
                    <a:lumOff val="40000"/>
                  </a:schemeClr>
                </a:gs>
                <a:gs pos="100000">
                  <a:schemeClr val="accent1">
                    <a:lumMod val="60000"/>
                    <a:lumOff val="40000"/>
                  </a:schemeClr>
                </a:gs>
              </a:gsLst>
              <a:lin ang="5400000" scaled="0"/>
            </a:gradFill>
            <a:ln>
              <a:noFill/>
            </a:ln>
            <a:effectLst/>
            <a:scene3d>
              <a:camera prst="orthographicFront">
                <a:rot lat="0" lon="0" rev="0"/>
              </a:camera>
              <a:lightRig rig="balanced" dir="tr"/>
            </a:scene3d>
            <a:sp3d contourW="14605" prstMaterial="plastic">
              <a:bevelT w="50800"/>
              <a:contourClr>
                <a:scrgbClr r="0" g="0" b="0">
                  <a:shade val="30000"/>
                  <a:satMod val="120000"/>
                </a:scrgbClr>
              </a:contourClr>
            </a:sp3d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vert="horz"/>
              <a:lstStyle/>
              <a:p>
                <a:pPr>
                  <a:defRPr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Лист1!$A$2:$A$6</c:f>
              <c:strCache>
                <c:ptCount val="5"/>
                <c:pt idx="0">
                  <c:v>Ижевск</c:v>
                </c:pt>
                <c:pt idx="1">
                  <c:v>Глазов</c:v>
                </c:pt>
                <c:pt idx="2">
                  <c:v>Воткинск</c:v>
                </c:pt>
                <c:pt idx="3">
                  <c:v>Селтинский</c:v>
                </c:pt>
                <c:pt idx="4">
                  <c:v>Воткинский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7</c:v>
                </c:pt>
                <c:pt idx="1">
                  <c:v>5</c:v>
                </c:pt>
                <c:pt idx="2">
                  <c:v>1</c:v>
                </c:pt>
                <c:pt idx="3">
                  <c:v>2</c:v>
                </c:pt>
                <c:pt idx="4">
                  <c:v>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overlap val="-24"/>
        <c:axId val="186991040"/>
        <c:axId val="188056008"/>
      </c:barChart>
      <c:catAx>
        <c:axId val="18699104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vert="horz"/>
          <a:lstStyle/>
          <a:p>
            <a:pPr>
              <a:defRPr b="1"/>
            </a:pPr>
            <a:endParaRPr lang="ru-RU"/>
          </a:p>
        </c:txPr>
        <c:crossAx val="188056008"/>
        <c:crosses val="autoZero"/>
        <c:auto val="1"/>
        <c:lblAlgn val="ctr"/>
        <c:lblOffset val="100"/>
        <c:noMultiLvlLbl val="0"/>
      </c:catAx>
      <c:valAx>
        <c:axId val="188056008"/>
        <c:scaling>
          <c:orientation val="minMax"/>
        </c:scaling>
        <c:delete val="0"/>
        <c:axPos val="l"/>
        <c:majorGridlines>
          <c:spPr>
            <a:ln w="15875" cap="flat" cmpd="sng" algn="ctr">
              <a:solidFill>
                <a:schemeClr val="accent2">
                  <a:shade val="75000"/>
                  <a:satMod val="125000"/>
                  <a:lumMod val="75000"/>
                </a:schemeClr>
              </a:solidFill>
              <a:prstDash val="solid"/>
            </a:ln>
            <a:effectLst>
              <a:outerShdw blurRad="63500" dist="50800" dir="5400000" sx="98000" sy="98000" rotWithShape="0">
                <a:srgbClr val="000000">
                  <a:alpha val="20000"/>
                </a:srgbClr>
              </a:outerShdw>
            </a:effectLst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vert="horz"/>
          <a:lstStyle/>
          <a:p>
            <a:pPr>
              <a:defRPr/>
            </a:pPr>
            <a:endParaRPr lang="ru-RU"/>
          </a:p>
        </c:txPr>
        <c:crossAx val="186991040"/>
        <c:crosses val="autoZero"/>
        <c:crossBetween val="between"/>
      </c:valAx>
      <c:spPr>
        <a:gradFill rotWithShape="1">
          <a:gsLst>
            <a:gs pos="28000">
              <a:schemeClr val="accent4">
                <a:tint val="18000"/>
                <a:satMod val="120000"/>
                <a:lumMod val="88000"/>
              </a:schemeClr>
            </a:gs>
            <a:gs pos="100000">
              <a:schemeClr val="accent4">
                <a:tint val="40000"/>
                <a:satMod val="100000"/>
                <a:lumMod val="78000"/>
              </a:schemeClr>
            </a:gs>
          </a:gsLst>
          <a:lin ang="5400000" scaled="0"/>
        </a:gradFill>
        <a:ln w="9525" cap="flat" cmpd="sng" algn="ctr">
          <a:solidFill>
            <a:schemeClr val="accent4"/>
          </a:solidFill>
          <a:prstDash val="solid"/>
        </a:ln>
        <a:effectLst>
          <a:outerShdw blurRad="50800" dist="38100" dir="8100000" algn="tr" rotWithShape="0">
            <a:prstClr val="black">
              <a:alpha val="40000"/>
            </a:prstClr>
          </a:outerShdw>
        </a:effectLst>
      </c:spPr>
    </c:plotArea>
    <c:legend>
      <c:legendPos val="b"/>
      <c:legendEntry>
        <c:idx val="0"/>
        <c:txPr>
          <a:bodyPr rot="0" vert="horz"/>
          <a:lstStyle/>
          <a:p>
            <a:pPr>
              <a:defRPr b="1">
                <a:solidFill>
                  <a:schemeClr val="tx1"/>
                </a:solidFill>
              </a:defRPr>
            </a:pPr>
            <a:endParaRPr lang="ru-RU"/>
          </a:p>
        </c:txPr>
      </c:legendEntry>
      <c:layout>
        <c:manualLayout>
          <c:xMode val="edge"/>
          <c:yMode val="edge"/>
          <c:x val="3.0200892237039617E-2"/>
          <c:y val="0.86218513599499047"/>
          <c:w val="0.93277359063278686"/>
          <c:h val="0.12013690398036582"/>
        </c:manualLayout>
      </c:layout>
      <c:overlay val="0"/>
      <c:spPr>
        <a:solidFill>
          <a:schemeClr val="accent4">
            <a:lumMod val="60000"/>
            <a:lumOff val="40000"/>
          </a:schemeClr>
        </a:solidFill>
        <a:ln>
          <a:noFill/>
        </a:ln>
        <a:effectLst>
          <a:outerShdw blurRad="63500" sx="102000" sy="102000" algn="ctr" rotWithShape="0">
            <a:prstClr val="black">
              <a:alpha val="40000"/>
            </a:prstClr>
          </a:outerShdw>
        </a:effectLst>
      </c:spPr>
      <c:txPr>
        <a:bodyPr rot="0" vert="horz"/>
        <a:lstStyle/>
        <a:p>
          <a:pPr>
            <a:defRPr/>
          </a:pPr>
          <a:endParaRPr lang="ru-RU"/>
        </a:p>
      </c:txPr>
    </c:legend>
    <c:plotVisOnly val="1"/>
    <c:dispBlanksAs val="gap"/>
    <c:showDLblsOverMax val="0"/>
  </c:chart>
  <c:spPr>
    <a:gradFill rotWithShape="1">
      <a:gsLst>
        <a:gs pos="28000">
          <a:schemeClr val="accent4">
            <a:tint val="18000"/>
            <a:satMod val="120000"/>
            <a:lumMod val="88000"/>
          </a:schemeClr>
        </a:gs>
        <a:gs pos="100000">
          <a:schemeClr val="accent4">
            <a:tint val="40000"/>
            <a:satMod val="100000"/>
            <a:lumMod val="78000"/>
          </a:schemeClr>
        </a:gs>
      </a:gsLst>
      <a:lin ang="5400000" scaled="0"/>
    </a:gradFill>
    <a:ln w="9525" cap="flat" cmpd="sng" algn="ctr">
      <a:solidFill>
        <a:schemeClr val="accent4"/>
      </a:solidFill>
      <a:prstDash val="solid"/>
    </a:ln>
    <a:effectLst>
      <a:outerShdw blurRad="76200" dir="13500000" sy="23000" kx="1200000" algn="br" rotWithShape="0">
        <a:prstClr val="black">
          <a:alpha val="20000"/>
        </a:prstClr>
      </a:outerShdw>
    </a:effectLst>
    <a:scene3d>
      <a:camera prst="orthographicFront"/>
      <a:lightRig rig="threePt" dir="t"/>
    </a:scene3d>
    <a:sp3d>
      <a:bevelT/>
    </a:sp3d>
  </c:spPr>
  <c:txPr>
    <a:bodyPr/>
    <a:lstStyle/>
    <a:p>
      <a:pPr>
        <a:defRPr>
          <a:solidFill>
            <a:schemeClr val="dk1"/>
          </a:solidFill>
          <a:latin typeface="+mn-lt"/>
          <a:ea typeface="+mn-ea"/>
          <a:cs typeface="+mn-cs"/>
        </a:defRPr>
      </a:pPr>
      <a:endParaRPr lang="ru-RU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8.8478716789752401E-2"/>
          <c:y val="4.3112493673542446E-2"/>
          <c:w val="0.87748510399429303"/>
          <c:h val="0.55576324852794134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количество закрепленных жилых помещений в которых проживают лица, нарушающие нормы жилищного законодательства и условия пользования жилым помещением (всего 9)</c:v>
                </c:pt>
              </c:strCache>
            </c:strRef>
          </c:tx>
          <c:spPr>
            <a:gradFill rotWithShape="1">
              <a:gsLst>
                <a:gs pos="0">
                  <a:schemeClr val="accent2">
                    <a:lumMod val="95000"/>
                  </a:schemeClr>
                </a:gs>
                <a:gs pos="100000">
                  <a:schemeClr val="accent2">
                    <a:shade val="82000"/>
                    <a:satMod val="125000"/>
                    <a:lumMod val="74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  <a:reflection blurRad="38100" stA="26000" endPos="23000" dist="25400" dir="5400000" sy="-100000" rotWithShape="0"/>
            </a:effectLst>
            <a:scene3d>
              <a:camera prst="orthographicFront">
                <a:rot lat="0" lon="0" rev="0"/>
              </a:camera>
              <a:lightRig rig="balanced" dir="tr"/>
            </a:scene3d>
            <a:sp3d contourW="14605" prstMaterial="plastic">
              <a:bevelT w="50800"/>
              <a:contourClr>
                <a:schemeClr val="accent2">
                  <a:shade val="30000"/>
                  <a:satMod val="120000"/>
                </a:schemeClr>
              </a:contourClr>
            </a:sp3d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vert="horz"/>
              <a:lstStyle/>
              <a:p>
                <a:pPr>
                  <a:defRPr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Лист1!$A$2:$A$5</c:f>
              <c:strCache>
                <c:ptCount val="4"/>
                <c:pt idx="0">
                  <c:v>Воткинск</c:v>
                </c:pt>
                <c:pt idx="1">
                  <c:v>Ижевск</c:v>
                </c:pt>
                <c:pt idx="2">
                  <c:v>Игринский</c:v>
                </c:pt>
                <c:pt idx="3">
                  <c:v>Можгинский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4</c:v>
                </c:pt>
                <c:pt idx="1">
                  <c:v>3</c:v>
                </c:pt>
                <c:pt idx="2">
                  <c:v>1</c:v>
                </c:pt>
                <c:pt idx="3">
                  <c:v>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overlap val="-24"/>
        <c:axId val="188056792"/>
        <c:axId val="188057184"/>
      </c:barChart>
      <c:catAx>
        <c:axId val="18805679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vert="horz"/>
          <a:lstStyle/>
          <a:p>
            <a:pPr>
              <a:defRPr b="1"/>
            </a:pPr>
            <a:endParaRPr lang="ru-RU"/>
          </a:p>
        </c:txPr>
        <c:crossAx val="188057184"/>
        <c:crosses val="autoZero"/>
        <c:auto val="1"/>
        <c:lblAlgn val="ctr"/>
        <c:lblOffset val="100"/>
        <c:noMultiLvlLbl val="0"/>
      </c:catAx>
      <c:valAx>
        <c:axId val="188057184"/>
        <c:scaling>
          <c:orientation val="minMax"/>
        </c:scaling>
        <c:delete val="0"/>
        <c:axPos val="l"/>
        <c:majorGridlines>
          <c:spPr>
            <a:ln w="15875" cap="flat" cmpd="sng" algn="ctr">
              <a:solidFill>
                <a:schemeClr val="accent2">
                  <a:shade val="75000"/>
                  <a:satMod val="125000"/>
                  <a:lumMod val="75000"/>
                </a:schemeClr>
              </a:solidFill>
              <a:prstDash val="solid"/>
            </a:ln>
            <a:effectLst>
              <a:outerShdw blurRad="63500" dist="50800" dir="5400000" sx="98000" sy="98000" rotWithShape="0">
                <a:srgbClr val="000000">
                  <a:alpha val="20000"/>
                </a:srgbClr>
              </a:outerShdw>
            </a:effectLst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vert="horz"/>
          <a:lstStyle/>
          <a:p>
            <a:pPr>
              <a:defRPr/>
            </a:pPr>
            <a:endParaRPr lang="ru-RU"/>
          </a:p>
        </c:txPr>
        <c:crossAx val="188056792"/>
        <c:crosses val="autoZero"/>
        <c:crossBetween val="between"/>
      </c:valAx>
      <c:spPr>
        <a:noFill/>
        <a:ln>
          <a:noFill/>
        </a:ln>
        <a:effectLst>
          <a:outerShdw blurRad="50800" dist="38100" dir="8100000" algn="tr" rotWithShape="0">
            <a:prstClr val="black">
              <a:alpha val="40000"/>
            </a:prstClr>
          </a:outerShdw>
        </a:effectLst>
        <a:scene3d>
          <a:camera prst="orthographicFront"/>
          <a:lightRig rig="threePt" dir="t"/>
        </a:scene3d>
        <a:sp3d>
          <a:bevelT/>
        </a:sp3d>
      </c:spPr>
    </c:plotArea>
    <c:legend>
      <c:legendPos val="b"/>
      <c:legendEntry>
        <c:idx val="0"/>
        <c:txPr>
          <a:bodyPr rot="0" vert="horz"/>
          <a:lstStyle/>
          <a:p>
            <a:pPr>
              <a:defRPr b="1">
                <a:solidFill>
                  <a:schemeClr val="tx1"/>
                </a:solidFill>
              </a:defRPr>
            </a:pPr>
            <a:endParaRPr lang="ru-RU"/>
          </a:p>
        </c:txPr>
      </c:legendEntry>
      <c:layout>
        <c:manualLayout>
          <c:xMode val="edge"/>
          <c:yMode val="edge"/>
          <c:x val="4.4462895935539329E-2"/>
          <c:y val="0.71151631300225904"/>
          <c:w val="0.92647470227538309"/>
          <c:h val="0.22476230711207526"/>
        </c:manualLayout>
      </c:layout>
      <c:overlay val="0"/>
      <c:spPr>
        <a:solidFill>
          <a:schemeClr val="accent4">
            <a:lumMod val="60000"/>
            <a:lumOff val="40000"/>
          </a:schemeClr>
        </a:solidFill>
        <a:ln>
          <a:noFill/>
        </a:ln>
        <a:effectLst>
          <a:outerShdw blurRad="63500" sx="102000" sy="102000" algn="ctr" rotWithShape="0">
            <a:prstClr val="black">
              <a:alpha val="40000"/>
            </a:prstClr>
          </a:outerShdw>
        </a:effectLst>
      </c:spPr>
      <c:txPr>
        <a:bodyPr rot="0" vert="horz"/>
        <a:lstStyle/>
        <a:p>
          <a:pPr>
            <a:defRPr/>
          </a:pPr>
          <a:endParaRPr lang="ru-RU"/>
        </a:p>
      </c:txPr>
    </c:legend>
    <c:plotVisOnly val="1"/>
    <c:dispBlanksAs val="gap"/>
    <c:showDLblsOverMax val="0"/>
  </c:chart>
  <c:spPr>
    <a:gradFill rotWithShape="1">
      <a:gsLst>
        <a:gs pos="28000">
          <a:schemeClr val="accent4">
            <a:tint val="18000"/>
            <a:satMod val="120000"/>
            <a:lumMod val="88000"/>
          </a:schemeClr>
        </a:gs>
        <a:gs pos="100000">
          <a:schemeClr val="accent4">
            <a:tint val="40000"/>
            <a:satMod val="100000"/>
            <a:lumMod val="78000"/>
          </a:schemeClr>
        </a:gs>
      </a:gsLst>
      <a:lin ang="5400000" scaled="0"/>
    </a:gradFill>
    <a:ln w="9525" cap="flat" cmpd="sng" algn="ctr">
      <a:solidFill>
        <a:schemeClr val="accent4"/>
      </a:solidFill>
      <a:prstDash val="solid"/>
    </a:ln>
    <a:effectLst>
      <a:outerShdw blurRad="76200" dir="13500000" sy="23000" kx="1200000" algn="br" rotWithShape="0">
        <a:prstClr val="black">
          <a:alpha val="20000"/>
        </a:prstClr>
      </a:outerShdw>
    </a:effectLst>
    <a:scene3d>
      <a:camera prst="orthographicFront"/>
      <a:lightRig rig="threePt" dir="t"/>
    </a:scene3d>
    <a:sp3d>
      <a:bevelT/>
    </a:sp3d>
  </c:spPr>
  <c:txPr>
    <a:bodyPr/>
    <a:lstStyle/>
    <a:p>
      <a:pPr>
        <a:defRPr>
          <a:solidFill>
            <a:schemeClr val="dk1"/>
          </a:solidFill>
          <a:latin typeface="+mn-lt"/>
          <a:ea typeface="+mn-ea"/>
          <a:cs typeface="+mn-cs"/>
        </a:defRPr>
      </a:pPr>
      <a:endParaRPr lang="ru-RU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7.8869267051135727E-2"/>
          <c:y val="4.9745185007933589E-2"/>
          <c:w val="0.9050971609215136"/>
          <c:h val="0.64335479818481711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количество случаев выселения иных лиц (всего 4)</c:v>
                </c:pt>
              </c:strCache>
            </c:strRef>
          </c:tx>
          <c:spPr>
            <a:gradFill rotWithShape="1">
              <a:gsLst>
                <a:gs pos="0">
                  <a:schemeClr val="accent6">
                    <a:lumMod val="95000"/>
                  </a:schemeClr>
                </a:gs>
                <a:gs pos="100000">
                  <a:schemeClr val="accent6">
                    <a:shade val="82000"/>
                    <a:satMod val="125000"/>
                    <a:lumMod val="74000"/>
                  </a:schemeClr>
                </a:gs>
              </a:gsLst>
              <a:lin ang="5400000" scaled="0"/>
            </a:gradFill>
            <a:ln>
              <a:noFill/>
            </a:ln>
            <a:effectLst>
              <a:reflection blurRad="38100" stA="26000" endPos="23000" dist="25400" dir="5400000" sy="-100000" rotWithShape="0"/>
            </a:effectLst>
            <a:scene3d>
              <a:camera prst="orthographicFront">
                <a:rot lat="0" lon="0" rev="0"/>
              </a:camera>
              <a:lightRig rig="balanced" dir="tr"/>
            </a:scene3d>
            <a:sp3d contourW="14605" prstMaterial="plastic">
              <a:bevelT w="50800"/>
              <a:contourClr>
                <a:schemeClr val="accent6">
                  <a:shade val="30000"/>
                  <a:satMod val="120000"/>
                </a:schemeClr>
              </a:contourClr>
            </a:sp3d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vert="horz"/>
              <a:lstStyle/>
              <a:p>
                <a:pPr>
                  <a:defRPr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Лист1!$A$2:$A$4</c:f>
              <c:strCache>
                <c:ptCount val="3"/>
                <c:pt idx="0">
                  <c:v>Малопургинский</c:v>
                </c:pt>
                <c:pt idx="1">
                  <c:v>Ижевск</c:v>
                </c:pt>
                <c:pt idx="2">
                  <c:v>Воткинск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2</c:v>
                </c:pt>
                <c:pt idx="1">
                  <c:v>1</c:v>
                </c:pt>
                <c:pt idx="2">
                  <c:v>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overlap val="-24"/>
        <c:axId val="188057968"/>
        <c:axId val="188058360"/>
      </c:barChart>
      <c:catAx>
        <c:axId val="18805796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vert="horz"/>
          <a:lstStyle/>
          <a:p>
            <a:pPr>
              <a:defRPr/>
            </a:pPr>
            <a:endParaRPr lang="ru-RU"/>
          </a:p>
        </c:txPr>
        <c:crossAx val="188058360"/>
        <c:crosses val="autoZero"/>
        <c:auto val="1"/>
        <c:lblAlgn val="ctr"/>
        <c:lblOffset val="100"/>
        <c:noMultiLvlLbl val="0"/>
      </c:catAx>
      <c:valAx>
        <c:axId val="18805836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accent6"/>
              </a:solidFill>
              <a:prstDash val="solid"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vert="horz"/>
          <a:lstStyle/>
          <a:p>
            <a:pPr>
              <a:defRPr/>
            </a:pPr>
            <a:endParaRPr lang="ru-RU"/>
          </a:p>
        </c:txPr>
        <c:crossAx val="188057968"/>
        <c:crosses val="autoZero"/>
        <c:crossBetween val="between"/>
      </c:valAx>
      <c:spPr>
        <a:gradFill rotWithShape="1">
          <a:gsLst>
            <a:gs pos="28000">
              <a:schemeClr val="accent4">
                <a:tint val="18000"/>
                <a:satMod val="120000"/>
                <a:lumMod val="88000"/>
              </a:schemeClr>
            </a:gs>
            <a:gs pos="100000">
              <a:schemeClr val="accent4">
                <a:tint val="40000"/>
                <a:satMod val="100000"/>
                <a:lumMod val="78000"/>
              </a:schemeClr>
            </a:gs>
          </a:gsLst>
          <a:lin ang="5400000" scaled="0"/>
        </a:gradFill>
        <a:ln w="9525" cap="flat" cmpd="sng" algn="ctr">
          <a:solidFill>
            <a:schemeClr val="accent4"/>
          </a:solidFill>
          <a:prstDash val="solid"/>
        </a:ln>
        <a:effectLst>
          <a:outerShdw blurRad="50800" dist="38100" dir="8100000" algn="tr" rotWithShape="0">
            <a:prstClr val="black">
              <a:alpha val="40000"/>
            </a:prstClr>
          </a:outerShdw>
        </a:effectLst>
      </c:spPr>
    </c:plotArea>
    <c:legend>
      <c:legendPos val="b"/>
      <c:legendEntry>
        <c:idx val="0"/>
        <c:txPr>
          <a:bodyPr rot="0" vert="horz"/>
          <a:lstStyle/>
          <a:p>
            <a:pPr>
              <a:defRPr b="1"/>
            </a:pPr>
            <a:endParaRPr lang="ru-RU"/>
          </a:p>
        </c:txPr>
      </c:legendEntry>
      <c:layout>
        <c:manualLayout>
          <c:xMode val="edge"/>
          <c:yMode val="edge"/>
          <c:x val="2.6002666370403285E-2"/>
          <c:y val="0.8218606052318973"/>
          <c:w val="0.92647470227538309"/>
          <c:h val="0.10908284965334182"/>
        </c:manualLayout>
      </c:layout>
      <c:overlay val="0"/>
      <c:spPr>
        <a:solidFill>
          <a:schemeClr val="accent4">
            <a:lumMod val="60000"/>
            <a:lumOff val="40000"/>
          </a:schemeClr>
        </a:solidFill>
        <a:ln>
          <a:noFill/>
        </a:ln>
        <a:effectLst>
          <a:outerShdw blurRad="63500" sx="102000" sy="102000" algn="ctr" rotWithShape="0">
            <a:prstClr val="black">
              <a:alpha val="40000"/>
            </a:prstClr>
          </a:outerShdw>
        </a:effectLst>
      </c:spPr>
      <c:txPr>
        <a:bodyPr rot="0" vert="horz"/>
        <a:lstStyle/>
        <a:p>
          <a:pPr>
            <a:defRPr/>
          </a:pPr>
          <a:endParaRPr lang="ru-RU"/>
        </a:p>
      </c:txPr>
    </c:legend>
    <c:plotVisOnly val="1"/>
    <c:dispBlanksAs val="gap"/>
    <c:showDLblsOverMax val="0"/>
  </c:chart>
  <c:spPr>
    <a:gradFill rotWithShape="1">
      <a:gsLst>
        <a:gs pos="28000">
          <a:schemeClr val="accent4">
            <a:tint val="18000"/>
            <a:satMod val="120000"/>
            <a:lumMod val="88000"/>
          </a:schemeClr>
        </a:gs>
        <a:gs pos="100000">
          <a:schemeClr val="accent4">
            <a:tint val="40000"/>
            <a:satMod val="100000"/>
            <a:lumMod val="78000"/>
          </a:schemeClr>
        </a:gs>
      </a:gsLst>
      <a:lin ang="5400000" scaled="0"/>
    </a:gradFill>
    <a:ln w="9525" cap="flat" cmpd="sng" algn="ctr">
      <a:solidFill>
        <a:schemeClr val="accent4"/>
      </a:solidFill>
      <a:prstDash val="solid"/>
    </a:ln>
    <a:effectLst>
      <a:outerShdw blurRad="76200" dir="13500000" sy="23000" kx="1200000" algn="br" rotWithShape="0">
        <a:prstClr val="black">
          <a:alpha val="20000"/>
        </a:prstClr>
      </a:outerShdw>
    </a:effectLst>
    <a:scene3d>
      <a:camera prst="orthographicFront"/>
      <a:lightRig rig="threePt" dir="t"/>
    </a:scene3d>
    <a:sp3d>
      <a:bevelT/>
    </a:sp3d>
  </c:spPr>
  <c:txPr>
    <a:bodyPr/>
    <a:lstStyle/>
    <a:p>
      <a:pPr>
        <a:defRPr>
          <a:solidFill>
            <a:schemeClr val="dk1"/>
          </a:solidFill>
          <a:latin typeface="+mn-lt"/>
          <a:ea typeface="+mn-ea"/>
          <a:cs typeface="+mn-cs"/>
        </a:defRPr>
      </a:pPr>
      <a:endParaRPr lang="ru-RU"/>
    </a:p>
  </c:tx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количество случаев вступления в права наследования (всего 62)</c:v>
                </c:pt>
              </c:strCache>
            </c:strRef>
          </c:tx>
          <c:spPr>
            <a:gradFill rotWithShape="1">
              <a:gsLst>
                <a:gs pos="0">
                  <a:schemeClr val="accent2">
                    <a:lumMod val="95000"/>
                  </a:schemeClr>
                </a:gs>
                <a:gs pos="100000">
                  <a:schemeClr val="accent2">
                    <a:shade val="82000"/>
                    <a:satMod val="125000"/>
                    <a:lumMod val="74000"/>
                  </a:schemeClr>
                </a:gs>
              </a:gsLst>
              <a:lin ang="5400000" scaled="0"/>
            </a:gradFill>
            <a:ln>
              <a:solidFill>
                <a:schemeClr val="accent1">
                  <a:lumMod val="75000"/>
                </a:schemeClr>
              </a:solidFill>
            </a:ln>
            <a:effectLst>
              <a:reflection blurRad="38100" stA="26000" endPos="23000" dist="25400" dir="5400000" sy="-100000" rotWithShape="0"/>
            </a:effectLst>
            <a:scene3d>
              <a:camera prst="orthographicFront">
                <a:rot lat="0" lon="0" rev="0"/>
              </a:camera>
              <a:lightRig rig="balanced" dir="tr"/>
            </a:scene3d>
            <a:sp3d contourW="14605" prstMaterial="plastic">
              <a:bevelT w="50800"/>
              <a:contourClr>
                <a:schemeClr val="accent2">
                  <a:shade val="30000"/>
                  <a:satMod val="120000"/>
                </a:schemeClr>
              </a:contourClr>
            </a:sp3d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vert="horz"/>
              <a:lstStyle/>
              <a:p>
                <a:pPr>
                  <a:defRPr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Лист1!$A$2:$A$17</c:f>
              <c:strCache>
                <c:ptCount val="16"/>
                <c:pt idx="0">
                  <c:v>Ижевск</c:v>
                </c:pt>
                <c:pt idx="1">
                  <c:v>Можга</c:v>
                </c:pt>
                <c:pt idx="2">
                  <c:v>Воткинск</c:v>
                </c:pt>
                <c:pt idx="3">
                  <c:v>Глазов</c:v>
                </c:pt>
                <c:pt idx="4">
                  <c:v>Завьяловский</c:v>
                </c:pt>
                <c:pt idx="5">
                  <c:v>Як-Бодьинский</c:v>
                </c:pt>
                <c:pt idx="6">
                  <c:v>Игринский</c:v>
                </c:pt>
                <c:pt idx="7">
                  <c:v>Балезинский</c:v>
                </c:pt>
                <c:pt idx="8">
                  <c:v>Алнашский</c:v>
                </c:pt>
                <c:pt idx="9">
                  <c:v>Можгинский</c:v>
                </c:pt>
                <c:pt idx="10">
                  <c:v>Селтинский</c:v>
                </c:pt>
                <c:pt idx="11">
                  <c:v>Увинский</c:v>
                </c:pt>
                <c:pt idx="12">
                  <c:v>Воткинский</c:v>
                </c:pt>
                <c:pt idx="13">
                  <c:v>Кизнерский</c:v>
                </c:pt>
                <c:pt idx="14">
                  <c:v>Малопургинский</c:v>
                </c:pt>
                <c:pt idx="15">
                  <c:v>Камбарский</c:v>
                </c:pt>
              </c:strCache>
            </c:strRef>
          </c:cat>
          <c:val>
            <c:numRef>
              <c:f>Лист1!$B$2:$B$17</c:f>
              <c:numCache>
                <c:formatCode>General</c:formatCode>
                <c:ptCount val="16"/>
                <c:pt idx="0">
                  <c:v>18</c:v>
                </c:pt>
                <c:pt idx="1">
                  <c:v>5</c:v>
                </c:pt>
                <c:pt idx="2">
                  <c:v>5</c:v>
                </c:pt>
                <c:pt idx="3">
                  <c:v>5</c:v>
                </c:pt>
                <c:pt idx="4">
                  <c:v>5</c:v>
                </c:pt>
                <c:pt idx="5">
                  <c:v>5</c:v>
                </c:pt>
                <c:pt idx="6">
                  <c:v>4</c:v>
                </c:pt>
                <c:pt idx="7">
                  <c:v>3</c:v>
                </c:pt>
                <c:pt idx="8">
                  <c:v>2</c:v>
                </c:pt>
                <c:pt idx="9">
                  <c:v>2</c:v>
                </c:pt>
                <c:pt idx="10">
                  <c:v>2</c:v>
                </c:pt>
                <c:pt idx="11">
                  <c:v>2</c:v>
                </c:pt>
                <c:pt idx="12">
                  <c:v>1</c:v>
                </c:pt>
                <c:pt idx="13">
                  <c:v>1</c:v>
                </c:pt>
                <c:pt idx="14">
                  <c:v>1</c:v>
                </c:pt>
                <c:pt idx="15">
                  <c:v>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overlap val="-24"/>
        <c:axId val="188059144"/>
        <c:axId val="188059536"/>
      </c:barChart>
      <c:catAx>
        <c:axId val="18805914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vert="horz"/>
          <a:lstStyle/>
          <a:p>
            <a:pPr>
              <a:defRPr/>
            </a:pPr>
            <a:endParaRPr lang="ru-RU"/>
          </a:p>
        </c:txPr>
        <c:crossAx val="188059536"/>
        <c:crosses val="autoZero"/>
        <c:auto val="1"/>
        <c:lblAlgn val="ctr"/>
        <c:lblOffset val="100"/>
        <c:noMultiLvlLbl val="0"/>
      </c:catAx>
      <c:valAx>
        <c:axId val="18805953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accent1"/>
              </a:solidFill>
              <a:prstDash val="solid"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vert="horz"/>
          <a:lstStyle/>
          <a:p>
            <a:pPr>
              <a:defRPr/>
            </a:pPr>
            <a:endParaRPr lang="ru-RU"/>
          </a:p>
        </c:txPr>
        <c:crossAx val="188059144"/>
        <c:crosses val="autoZero"/>
        <c:crossBetween val="between"/>
      </c:valAx>
      <c:spPr>
        <a:noFill/>
        <a:ln>
          <a:noFill/>
        </a:ln>
        <a:effectLst>
          <a:outerShdw blurRad="50800" dist="38100" dir="8100000" algn="tr" rotWithShape="0">
            <a:prstClr val="black">
              <a:alpha val="40000"/>
            </a:prstClr>
          </a:outerShdw>
        </a:effectLst>
      </c:spPr>
    </c:plotArea>
    <c:legend>
      <c:legendPos val="b"/>
      <c:legendEntry>
        <c:idx val="0"/>
        <c:txPr>
          <a:bodyPr rot="0" vert="horz"/>
          <a:lstStyle/>
          <a:p>
            <a:pPr>
              <a:defRPr/>
            </a:pPr>
            <a:endParaRPr lang="ru-RU"/>
          </a:p>
        </c:txPr>
      </c:legendEntry>
      <c:layout>
        <c:manualLayout>
          <c:xMode val="edge"/>
          <c:yMode val="edge"/>
          <c:x val="5.8027878953799503E-2"/>
          <c:y val="0.8817928960274255"/>
          <c:w val="0.92328203240808659"/>
          <c:h val="8.5138026991709914E-2"/>
        </c:manualLayout>
      </c:layout>
      <c:overlay val="0"/>
      <c:spPr>
        <a:solidFill>
          <a:schemeClr val="accent4">
            <a:lumMod val="60000"/>
            <a:lumOff val="40000"/>
          </a:schemeClr>
        </a:solidFill>
        <a:ln>
          <a:noFill/>
        </a:ln>
        <a:effectLst>
          <a:outerShdw blurRad="63500" sx="102000" sy="102000" algn="ctr" rotWithShape="0">
            <a:prstClr val="black">
              <a:alpha val="40000"/>
            </a:prstClr>
          </a:outerShdw>
        </a:effectLst>
      </c:spPr>
      <c:txPr>
        <a:bodyPr rot="0" vert="horz"/>
        <a:lstStyle/>
        <a:p>
          <a:pPr>
            <a:defRPr/>
          </a:pPr>
          <a:endParaRPr lang="ru-RU"/>
        </a:p>
      </c:txPr>
    </c:legend>
    <c:plotVisOnly val="1"/>
    <c:dispBlanksAs val="gap"/>
    <c:showDLblsOverMax val="0"/>
  </c:chart>
  <c:spPr>
    <a:gradFill rotWithShape="1">
      <a:gsLst>
        <a:gs pos="28000">
          <a:schemeClr val="accent4">
            <a:tint val="18000"/>
            <a:satMod val="120000"/>
            <a:lumMod val="88000"/>
          </a:schemeClr>
        </a:gs>
        <a:gs pos="100000">
          <a:schemeClr val="accent4">
            <a:tint val="40000"/>
            <a:satMod val="100000"/>
            <a:lumMod val="78000"/>
          </a:schemeClr>
        </a:gs>
      </a:gsLst>
      <a:lin ang="5400000" scaled="0"/>
    </a:gradFill>
    <a:ln w="9525" cap="flat" cmpd="sng" algn="ctr">
      <a:solidFill>
        <a:schemeClr val="accent4"/>
      </a:solidFill>
      <a:prstDash val="solid"/>
    </a:ln>
    <a:effectLst>
      <a:outerShdw blurRad="76200" dir="13500000" sy="23000" kx="1200000" algn="br" rotWithShape="0">
        <a:prstClr val="black">
          <a:alpha val="20000"/>
        </a:prstClr>
      </a:outerShdw>
    </a:effectLst>
    <a:scene3d>
      <a:camera prst="orthographicFront"/>
      <a:lightRig rig="threePt" dir="t"/>
    </a:scene3d>
    <a:sp3d>
      <a:bevelT/>
    </a:sp3d>
  </c:spPr>
  <c:txPr>
    <a:bodyPr/>
    <a:lstStyle/>
    <a:p>
      <a:pPr>
        <a:defRPr>
          <a:solidFill>
            <a:schemeClr val="dk1"/>
          </a:solidFill>
          <a:latin typeface="+mn-lt"/>
          <a:ea typeface="+mn-ea"/>
          <a:cs typeface="+mn-cs"/>
        </a:defRPr>
      </a:pPr>
      <a:endParaRPr lang="ru-RU"/>
    </a:p>
  </c:txPr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3.301269155200854E-2"/>
          <c:y val="5.1054268823931846E-2"/>
          <c:w val="0.95740915809441063"/>
          <c:h val="0.42125363263730931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количество случаев заключения договоров соцнайма, внесения в них изменений (всего 25)</c:v>
                </c:pt>
              </c:strCache>
            </c:strRef>
          </c:tx>
          <c:spPr>
            <a:gradFill rotWithShape="1">
              <a:gsLst>
                <a:gs pos="0">
                  <a:schemeClr val="accent4">
                    <a:lumMod val="95000"/>
                  </a:schemeClr>
                </a:gs>
                <a:gs pos="100000">
                  <a:schemeClr val="accent4">
                    <a:shade val="82000"/>
                    <a:satMod val="125000"/>
                    <a:lumMod val="74000"/>
                  </a:schemeClr>
                </a:gs>
              </a:gsLst>
              <a:lin ang="5400000" scaled="0"/>
            </a:gradFill>
            <a:ln>
              <a:solidFill>
                <a:srgbClr val="00B050"/>
              </a:solidFill>
            </a:ln>
            <a:effectLst>
              <a:reflection blurRad="38100" stA="26000" endPos="23000" dist="25400" dir="5400000" sy="-100000" rotWithShape="0"/>
            </a:effectLst>
            <a:scene3d>
              <a:camera prst="orthographicFront">
                <a:rot lat="0" lon="0" rev="0"/>
              </a:camera>
              <a:lightRig rig="balanced" dir="tr"/>
            </a:scene3d>
            <a:sp3d contourW="14605" prstMaterial="plastic">
              <a:bevelT w="50800"/>
              <a:contourClr>
                <a:schemeClr val="accent4">
                  <a:shade val="30000"/>
                  <a:satMod val="120000"/>
                </a:schemeClr>
              </a:contourClr>
            </a:sp3d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vert="horz"/>
              <a:lstStyle/>
              <a:p>
                <a:pPr>
                  <a:defRPr b="1">
                    <a:solidFill>
                      <a:schemeClr val="accent4">
                        <a:lumMod val="50000"/>
                      </a:schemeClr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Лист1!$A$2:$A$12</c:f>
              <c:strCache>
                <c:ptCount val="11"/>
                <c:pt idx="0">
                  <c:v>Ижевск</c:v>
                </c:pt>
                <c:pt idx="1">
                  <c:v>Глазов</c:v>
                </c:pt>
                <c:pt idx="2">
                  <c:v>Можга</c:v>
                </c:pt>
                <c:pt idx="3">
                  <c:v>Воткинск</c:v>
                </c:pt>
                <c:pt idx="4">
                  <c:v>Сарапул</c:v>
                </c:pt>
                <c:pt idx="5">
                  <c:v>Селтинский</c:v>
                </c:pt>
                <c:pt idx="6">
                  <c:v>Воткинский</c:v>
                </c:pt>
                <c:pt idx="7">
                  <c:v>Кезский</c:v>
                </c:pt>
                <c:pt idx="8">
                  <c:v>Як-Бодьинский</c:v>
                </c:pt>
                <c:pt idx="9">
                  <c:v>Кезский</c:v>
                </c:pt>
                <c:pt idx="10">
                  <c:v>Юкаменский</c:v>
                </c:pt>
              </c:strCache>
            </c:strRef>
          </c:cat>
          <c:val>
            <c:numRef>
              <c:f>Лист1!$B$2:$B$12</c:f>
              <c:numCache>
                <c:formatCode>General</c:formatCode>
                <c:ptCount val="11"/>
                <c:pt idx="0">
                  <c:v>7</c:v>
                </c:pt>
                <c:pt idx="1">
                  <c:v>5</c:v>
                </c:pt>
                <c:pt idx="2">
                  <c:v>3</c:v>
                </c:pt>
                <c:pt idx="3">
                  <c:v>2</c:v>
                </c:pt>
                <c:pt idx="4">
                  <c:v>2</c:v>
                </c:pt>
                <c:pt idx="5">
                  <c:v>2</c:v>
                </c:pt>
                <c:pt idx="6">
                  <c:v>1</c:v>
                </c:pt>
                <c:pt idx="7">
                  <c:v>1</c:v>
                </c:pt>
                <c:pt idx="8">
                  <c:v>1</c:v>
                </c:pt>
                <c:pt idx="9">
                  <c:v>1</c:v>
                </c:pt>
                <c:pt idx="10">
                  <c:v>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overlap val="-24"/>
        <c:axId val="188207224"/>
        <c:axId val="188207616"/>
      </c:barChart>
      <c:catAx>
        <c:axId val="18820722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vert="horz"/>
          <a:lstStyle/>
          <a:p>
            <a:pPr>
              <a:defRPr b="1">
                <a:solidFill>
                  <a:schemeClr val="accent4">
                    <a:lumMod val="50000"/>
                  </a:schemeClr>
                </a:solidFill>
              </a:defRPr>
            </a:pPr>
            <a:endParaRPr lang="ru-RU"/>
          </a:p>
        </c:txPr>
        <c:crossAx val="188207616"/>
        <c:crosses val="autoZero"/>
        <c:auto val="1"/>
        <c:lblAlgn val="ctr"/>
        <c:lblOffset val="100"/>
        <c:noMultiLvlLbl val="0"/>
      </c:catAx>
      <c:valAx>
        <c:axId val="188207616"/>
        <c:scaling>
          <c:orientation val="minMax"/>
        </c:scaling>
        <c:delete val="0"/>
        <c:axPos val="l"/>
        <c:majorGridlines>
          <c:spPr>
            <a:ln w="15875" cap="flat" cmpd="sng" algn="ctr">
              <a:solidFill>
                <a:schemeClr val="accent3">
                  <a:shade val="75000"/>
                  <a:satMod val="125000"/>
                  <a:lumMod val="75000"/>
                </a:schemeClr>
              </a:solidFill>
              <a:prstDash val="solid"/>
            </a:ln>
            <a:effectLst>
              <a:outerShdw blurRad="63500" dist="50800" dir="5400000" sx="98000" sy="98000" rotWithShape="0">
                <a:srgbClr val="000000">
                  <a:alpha val="20000"/>
                </a:srgbClr>
              </a:outerShdw>
            </a:effectLst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vert="horz"/>
          <a:lstStyle/>
          <a:p>
            <a:pPr>
              <a:defRPr/>
            </a:pPr>
            <a:endParaRPr lang="ru-RU"/>
          </a:p>
        </c:txPr>
        <c:crossAx val="188207224"/>
        <c:crosses val="autoZero"/>
        <c:crossBetween val="between"/>
      </c:valAx>
      <c:spPr>
        <a:noFill/>
        <a:ln>
          <a:noFill/>
        </a:ln>
        <a:effectLst>
          <a:outerShdw blurRad="50800" dist="38100" dir="8100000" algn="tr" rotWithShape="0">
            <a:prstClr val="black">
              <a:alpha val="40000"/>
            </a:prstClr>
          </a:outerShdw>
        </a:effectLst>
      </c:spPr>
    </c:plotArea>
    <c:legend>
      <c:legendPos val="b"/>
      <c:legendEntry>
        <c:idx val="0"/>
        <c:txPr>
          <a:bodyPr rot="0" vert="horz"/>
          <a:lstStyle/>
          <a:p>
            <a:pPr>
              <a:defRPr sz="1200" b="1"/>
            </a:pPr>
            <a:endParaRPr lang="ru-RU"/>
          </a:p>
        </c:txPr>
      </c:legendEntry>
      <c:layout>
        <c:manualLayout>
          <c:xMode val="edge"/>
          <c:yMode val="edge"/>
          <c:x val="2.1311635931739716E-2"/>
          <c:y val="0.79110179278325798"/>
          <c:w val="0.94084197472298481"/>
          <c:h val="0.13773161006801712"/>
        </c:manualLayout>
      </c:layout>
      <c:overlay val="0"/>
      <c:spPr>
        <a:solidFill>
          <a:schemeClr val="accent4">
            <a:lumMod val="60000"/>
            <a:lumOff val="40000"/>
          </a:schemeClr>
        </a:solidFill>
        <a:ln>
          <a:noFill/>
        </a:ln>
        <a:effectLst>
          <a:outerShdw blurRad="63500" sx="102000" sy="102000" algn="ctr" rotWithShape="0">
            <a:prstClr val="black">
              <a:alpha val="40000"/>
            </a:prstClr>
          </a:outerShdw>
        </a:effectLst>
      </c:spPr>
      <c:txPr>
        <a:bodyPr rot="0" vert="horz"/>
        <a:lstStyle/>
        <a:p>
          <a:pPr>
            <a:defRPr/>
          </a:pPr>
          <a:endParaRPr lang="ru-RU"/>
        </a:p>
      </c:txPr>
    </c:legend>
    <c:plotVisOnly val="1"/>
    <c:dispBlanksAs val="gap"/>
    <c:showDLblsOverMax val="0"/>
  </c:chart>
  <c:spPr>
    <a:gradFill rotWithShape="1">
      <a:gsLst>
        <a:gs pos="28000">
          <a:schemeClr val="accent4">
            <a:tint val="18000"/>
            <a:satMod val="120000"/>
            <a:lumMod val="88000"/>
          </a:schemeClr>
        </a:gs>
        <a:gs pos="100000">
          <a:schemeClr val="accent4">
            <a:tint val="40000"/>
            <a:satMod val="100000"/>
            <a:lumMod val="78000"/>
          </a:schemeClr>
        </a:gs>
      </a:gsLst>
      <a:lin ang="5400000" scaled="0"/>
    </a:gradFill>
    <a:ln w="9525" cap="flat" cmpd="sng" algn="ctr">
      <a:solidFill>
        <a:schemeClr val="accent4"/>
      </a:solidFill>
      <a:prstDash val="solid"/>
    </a:ln>
    <a:effectLst>
      <a:outerShdw blurRad="76200" dir="13500000" sy="23000" kx="1200000" algn="br" rotWithShape="0">
        <a:prstClr val="black">
          <a:alpha val="20000"/>
        </a:prstClr>
      </a:outerShdw>
    </a:effectLst>
    <a:scene3d>
      <a:camera prst="orthographicFront"/>
      <a:lightRig rig="threePt" dir="t"/>
    </a:scene3d>
    <a:sp3d>
      <a:bevelT/>
    </a:sp3d>
  </c:spPr>
  <c:txPr>
    <a:bodyPr/>
    <a:lstStyle/>
    <a:p>
      <a:pPr>
        <a:defRPr>
          <a:solidFill>
            <a:schemeClr val="dk1"/>
          </a:solidFill>
          <a:latin typeface="+mn-lt"/>
          <a:ea typeface="+mn-ea"/>
          <a:cs typeface="+mn-cs"/>
        </a:defRPr>
      </a:pPr>
      <a:endParaRPr lang="ru-RU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FFBCE36-93FF-4986-BDA7-96B8AA5C0FFA}" type="datetimeFigureOut">
              <a:rPr lang="ru-RU" smtClean="0"/>
              <a:t>26.06.2020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1682FE9-0019-4705-9D19-56C91FE499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87600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06E427-336E-4886-8E81-8560A85E4EC1}" type="slidenum">
              <a:rPr lang="ru-RU" smtClean="0">
                <a:solidFill>
                  <a:prstClr val="black"/>
                </a:solidFill>
              </a:rPr>
              <a:pPr/>
              <a:t>2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3210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2BC1E6-FBCB-4B4D-ACB2-685F260651E9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26.06.2020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65702-92B0-4C76-92EC-283B4956AD3E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2BC1E6-FBCB-4B4D-ACB2-685F260651E9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26.06.2020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65702-92B0-4C76-92EC-283B4956AD3E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2BC1E6-FBCB-4B4D-ACB2-685F260651E9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26.06.2020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65702-92B0-4C76-92EC-283B4956AD3E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2BC1E6-FBCB-4B4D-ACB2-685F260651E9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26.06.2020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65702-92B0-4C76-92EC-283B4956AD3E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2BC1E6-FBCB-4B4D-ACB2-685F260651E9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26.06.2020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65702-92B0-4C76-92EC-283B4956AD3E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2BC1E6-FBCB-4B4D-ACB2-685F260651E9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26.06.2020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65702-92B0-4C76-92EC-283B4956AD3E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2BC1E6-FBCB-4B4D-ACB2-685F260651E9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26.06.2020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65702-92B0-4C76-92EC-283B4956AD3E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2BC1E6-FBCB-4B4D-ACB2-685F260651E9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26.06.2020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65702-92B0-4C76-92EC-283B4956AD3E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2BC1E6-FBCB-4B4D-ACB2-685F260651E9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26.06.2020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65702-92B0-4C76-92EC-283B4956AD3E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2BC1E6-FBCB-4B4D-ACB2-685F260651E9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26.06.2020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65702-92B0-4C76-92EC-283B4956AD3E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2BC1E6-FBCB-4B4D-ACB2-685F260651E9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26.06.2020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65702-92B0-4C76-92EC-283B4956AD3E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26.06.2020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10.xml"/><Relationship Id="rId4" Type="http://schemas.openxmlformats.org/officeDocument/2006/relationships/image" Target="../media/image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chart" Target="../charts/char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chart" Target="../charts/char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7.xml"/><Relationship Id="rId5" Type="http://schemas.openxmlformats.org/officeDocument/2006/relationships/chart" Target="../charts/chart9.xml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71600" y="2564904"/>
            <a:ext cx="7272808" cy="2808312"/>
          </a:xfrm>
        </p:spPr>
        <p:txBody>
          <a:bodyPr>
            <a:normAutofit/>
          </a:bodyPr>
          <a:lstStyle/>
          <a:p>
            <a:pPr algn="ctr"/>
            <a:endParaRPr lang="ru-RU" b="1" dirty="0" smtClean="0"/>
          </a:p>
          <a:p>
            <a:pPr algn="ctr">
              <a:spcBef>
                <a:spcPts val="3600"/>
              </a:spcBef>
              <a:spcAft>
                <a:spcPts val="0"/>
              </a:spcAft>
            </a:pPr>
            <a:r>
              <a:rPr lang="ru-RU" b="1" dirty="0" smtClean="0">
                <a:solidFill>
                  <a:schemeClr val="bg2">
                    <a:lumMod val="50000"/>
                  </a:schemeClr>
                </a:solidFill>
                <a:latin typeface="Arial Black" panose="020B0A04020102020204" pitchFamily="34" charset="0"/>
                <a:cs typeface="Aharoni" panose="02010803020104030203" pitchFamily="2" charset="-79"/>
              </a:rPr>
              <a:t>ВЫЯВЛЕНИЕ И УСТРОЙСТВО ДЕТЕЙ-СИРОТ В УДМУРТСКОЙ РЕСПУБЛИКЕ</a:t>
            </a:r>
          </a:p>
          <a:p>
            <a:pPr algn="ctr">
              <a:spcBef>
                <a:spcPts val="3600"/>
              </a:spcBef>
              <a:spcAft>
                <a:spcPts val="0"/>
              </a:spcAft>
            </a:pPr>
            <a:r>
              <a:rPr lang="ru-RU" b="1" dirty="0" smtClean="0">
                <a:solidFill>
                  <a:schemeClr val="bg2">
                    <a:lumMod val="50000"/>
                  </a:schemeClr>
                </a:solidFill>
                <a:latin typeface="Arial Black" panose="020B0A04020102020204" pitchFamily="34" charset="0"/>
                <a:cs typeface="Aharoni" panose="02010803020104030203" pitchFamily="2" charset="-79"/>
              </a:rPr>
              <a:t>ОБЕСПЕЧЕНИЕ ИХ ЖИЛЫМИ ПОМЕЩЕНИЯМИ</a:t>
            </a:r>
            <a:endParaRPr lang="ru-RU" b="1" dirty="0">
              <a:solidFill>
                <a:schemeClr val="bg2">
                  <a:lumMod val="50000"/>
                </a:schemeClr>
              </a:solidFill>
              <a:latin typeface="Arial Black" panose="020B0A04020102020204" pitchFamily="34" charset="0"/>
              <a:cs typeface="Aharoni" panose="02010803020104030203" pitchFamily="2" charset="-79"/>
            </a:endParaRPr>
          </a:p>
        </p:txBody>
      </p:sp>
      <p:pic>
        <p:nvPicPr>
          <p:cNvPr id="4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764704"/>
            <a:ext cx="3200400" cy="1435100"/>
          </a:xfrm>
          <a:prstGeom prst="rect">
            <a:avLst/>
          </a:prstGeom>
          <a:solidFill>
            <a:schemeClr val="bg2"/>
          </a:solidFill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48343176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87624" y="731520"/>
            <a:ext cx="6356176" cy="969288"/>
          </a:xfrm>
        </p:spPr>
        <p:txBody>
          <a:bodyPr>
            <a:normAutofit fontScale="92500"/>
          </a:bodyPr>
          <a:lstStyle/>
          <a:p>
            <a:pPr marL="0" lvl="0" indent="0" algn="ctr">
              <a:spcBef>
                <a:spcPts val="0"/>
              </a:spcBef>
              <a:spcAft>
                <a:spcPts val="0"/>
              </a:spcAft>
              <a:buClrTx/>
              <a:buSzTx/>
              <a:buNone/>
            </a:pPr>
            <a:r>
              <a:rPr lang="ru-RU" sz="2400" b="1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Выявление  и устройство детей-сирот и детей, оставшихся  без попечения родителей</a:t>
            </a:r>
            <a:endParaRPr lang="ru-RU" sz="2400" dirty="0">
              <a:solidFill>
                <a:prstClr val="black"/>
              </a:solidFill>
              <a:latin typeface="Calibri"/>
            </a:endParaRPr>
          </a:p>
        </p:txBody>
      </p:sp>
      <p:pic>
        <p:nvPicPr>
          <p:cNvPr id="4" name="Рисунок 1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90498"/>
            <a:ext cx="504825" cy="161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" name="Прямая соединительная линия 4"/>
          <p:cNvCxnSpPr/>
          <p:nvPr/>
        </p:nvCxnSpPr>
        <p:spPr>
          <a:xfrm>
            <a:off x="4093741" y="271460"/>
            <a:ext cx="4352652" cy="0"/>
          </a:xfrm>
          <a:prstGeom prst="line">
            <a:avLst/>
          </a:prstGeom>
          <a:noFill/>
          <a:ln w="44450" cap="flat" cmpd="sng" algn="ctr">
            <a:solidFill>
              <a:srgbClr val="D9003A"/>
            </a:solidFill>
            <a:prstDash val="solid"/>
            <a:miter lim="800000"/>
          </a:ln>
          <a:effectLst/>
        </p:spPr>
      </p:cxnSp>
      <p:pic>
        <p:nvPicPr>
          <p:cNvPr id="6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28198" y="103980"/>
            <a:ext cx="323850" cy="334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21925" y="2276872"/>
            <a:ext cx="2222075" cy="3168351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graphicFrame>
        <p:nvGraphicFramePr>
          <p:cNvPr id="26" name="Объект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39323275"/>
              </p:ext>
            </p:extLst>
          </p:nvPr>
        </p:nvGraphicFramePr>
        <p:xfrm>
          <a:off x="0" y="1887320"/>
          <a:ext cx="7164288" cy="42059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27" name="Прямоугольник 26"/>
          <p:cNvSpPr/>
          <p:nvPr/>
        </p:nvSpPr>
        <p:spPr>
          <a:xfrm>
            <a:off x="1043608" y="4797152"/>
            <a:ext cx="483642" cy="31484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" dirty="0" smtClean="0">
                <a:latin typeface="+mj-lt"/>
              </a:rPr>
              <a:t>75,1%</a:t>
            </a:r>
            <a:endParaRPr lang="ru-RU" sz="800" dirty="0">
              <a:latin typeface="+mj-lt"/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1979712" y="4639728"/>
            <a:ext cx="483642" cy="31484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" dirty="0" smtClean="0">
                <a:latin typeface="+mj-lt"/>
              </a:rPr>
              <a:t>78,4</a:t>
            </a:r>
            <a:endParaRPr lang="ru-RU" sz="800" dirty="0">
              <a:latin typeface="+mj-lt"/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2915816" y="4350259"/>
            <a:ext cx="483642" cy="314847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" dirty="0" smtClean="0">
                <a:latin typeface="+mj-lt"/>
              </a:rPr>
              <a:t>80%</a:t>
            </a:r>
            <a:endParaRPr lang="ru-RU" sz="800" dirty="0">
              <a:latin typeface="+mj-lt"/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3851920" y="4044847"/>
            <a:ext cx="483642" cy="32479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" dirty="0" smtClean="0">
                <a:latin typeface="+mj-lt"/>
              </a:rPr>
              <a:t>82,7%</a:t>
            </a:r>
            <a:endParaRPr lang="ru-RU" sz="800" dirty="0">
              <a:latin typeface="+mj-lt"/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4788024" y="3900159"/>
            <a:ext cx="483642" cy="31484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" dirty="0" smtClean="0">
                <a:latin typeface="+mj-lt"/>
              </a:rPr>
              <a:t>84,9%</a:t>
            </a:r>
            <a:endParaRPr lang="ru-RU" sz="800" dirty="0">
              <a:latin typeface="+mj-lt"/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5724128" y="3742735"/>
            <a:ext cx="483642" cy="31484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" dirty="0" smtClean="0">
                <a:latin typeface="+mj-lt"/>
              </a:rPr>
              <a:t>86,6%</a:t>
            </a:r>
            <a:endParaRPr lang="ru-RU" sz="800" dirty="0">
              <a:latin typeface="+mj-lt"/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6658966" y="3839932"/>
            <a:ext cx="483642" cy="31484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" dirty="0" smtClean="0">
                <a:latin typeface="+mj-lt"/>
              </a:rPr>
              <a:t>86,3%</a:t>
            </a:r>
            <a:endParaRPr lang="ru-RU" sz="800" dirty="0">
              <a:latin typeface="+mj-lt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611560" y="172803"/>
            <a:ext cx="4015308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ru-RU" sz="8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Arial Narrow" panose="020B0606020202030204" pitchFamily="34" charset="0"/>
              </a:rPr>
              <a:t>ВЫЯВЛЕНИЕ И УСТРОЙСТВО ДЕТЕЙ-СИРОТ </a:t>
            </a:r>
            <a:r>
              <a:rPr lang="ru-RU" sz="800" dirty="0">
                <a:solidFill>
                  <a:prstClr val="black">
                    <a:lumMod val="65000"/>
                    <a:lumOff val="35000"/>
                  </a:prstClr>
                </a:solidFill>
                <a:latin typeface="Arial Narrow" panose="020B0606020202030204" pitchFamily="34" charset="0"/>
              </a:rPr>
              <a:t>В УДМУРТСКОЙ РЕСПУБЛИКЕ</a:t>
            </a:r>
          </a:p>
        </p:txBody>
      </p:sp>
      <p:cxnSp>
        <p:nvCxnSpPr>
          <p:cNvPr id="16" name="Прямая соединительная линия 15"/>
          <p:cNvCxnSpPr/>
          <p:nvPr/>
        </p:nvCxnSpPr>
        <p:spPr>
          <a:xfrm>
            <a:off x="0" y="6453336"/>
            <a:ext cx="9144000" cy="0"/>
          </a:xfrm>
          <a:prstGeom prst="line">
            <a:avLst/>
          </a:prstGeom>
          <a:ln w="28575" cmpd="sng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0826160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426468" y="1844824"/>
            <a:ext cx="6400800" cy="3474720"/>
          </a:xfrm>
        </p:spPr>
        <p:txBody>
          <a:bodyPr/>
          <a:lstStyle/>
          <a:p>
            <a:pPr marL="45720" indent="0" algn="ctr">
              <a:buNone/>
            </a:pPr>
            <a:endParaRPr lang="ru-RU" b="1" dirty="0" smtClean="0">
              <a:solidFill>
                <a:srgbClr val="C00000"/>
              </a:solidFill>
            </a:endParaRPr>
          </a:p>
          <a:p>
            <a:pPr marL="45720" indent="0" algn="ctr">
              <a:spcBef>
                <a:spcPts val="0"/>
              </a:spcBef>
              <a:buNone/>
            </a:pPr>
            <a:r>
              <a:rPr lang="ru-RU" sz="5000" b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БЛАГОДАРЮ </a:t>
            </a:r>
          </a:p>
          <a:p>
            <a:pPr marL="45720" indent="0" algn="ctr">
              <a:spcBef>
                <a:spcPts val="0"/>
              </a:spcBef>
              <a:buNone/>
            </a:pPr>
            <a:r>
              <a:rPr lang="ru-RU" sz="5000" b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 ВНИМАНИЕ!</a:t>
            </a:r>
            <a:endParaRPr lang="ru-RU" sz="5000" b="1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4" name="Прямая соединительная линия 3"/>
          <p:cNvCxnSpPr/>
          <p:nvPr/>
        </p:nvCxnSpPr>
        <p:spPr>
          <a:xfrm>
            <a:off x="4572000" y="271461"/>
            <a:ext cx="3874393" cy="0"/>
          </a:xfrm>
          <a:prstGeom prst="line">
            <a:avLst/>
          </a:prstGeom>
          <a:noFill/>
          <a:ln w="44450" cap="flat" cmpd="sng" algn="ctr">
            <a:solidFill>
              <a:srgbClr val="D9003A"/>
            </a:solidFill>
            <a:prstDash val="solid"/>
            <a:miter lim="800000"/>
          </a:ln>
          <a:effectLst/>
        </p:spPr>
      </p:cxnSp>
      <p:pic>
        <p:nvPicPr>
          <p:cNvPr id="5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28198" y="103980"/>
            <a:ext cx="323850" cy="334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Рисунок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90498"/>
            <a:ext cx="504825" cy="161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7" name="Прямая соединительная линия 6"/>
          <p:cNvCxnSpPr/>
          <p:nvPr/>
        </p:nvCxnSpPr>
        <p:spPr>
          <a:xfrm>
            <a:off x="0" y="6453336"/>
            <a:ext cx="9144000" cy="0"/>
          </a:xfrm>
          <a:prstGeom prst="line">
            <a:avLst/>
          </a:prstGeom>
          <a:ln w="28575" cmpd="sng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Прямоугольник 7"/>
          <p:cNvSpPr/>
          <p:nvPr/>
        </p:nvSpPr>
        <p:spPr>
          <a:xfrm>
            <a:off x="504825" y="172803"/>
            <a:ext cx="4122043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ru-RU" sz="8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Arial Narrow" panose="020B0606020202030204" pitchFamily="34" charset="0"/>
              </a:rPr>
              <a:t>ВЫЯВЛЕНИЕ И УСТРОЙСТВО ДЕТЕЙ-СИРОТ </a:t>
            </a:r>
            <a:r>
              <a:rPr lang="ru-RU" sz="800" dirty="0">
                <a:solidFill>
                  <a:prstClr val="black">
                    <a:lumMod val="65000"/>
                    <a:lumOff val="35000"/>
                  </a:prstClr>
                </a:solidFill>
                <a:latin typeface="Arial Narrow" panose="020B0606020202030204" pitchFamily="34" charset="0"/>
              </a:rPr>
              <a:t>В УДМУРТСКОЙ </a:t>
            </a:r>
            <a:r>
              <a:rPr lang="ru-RU" sz="8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Arial Narrow" panose="020B0606020202030204" pitchFamily="34" charset="0"/>
              </a:rPr>
              <a:t>РЕСПУБЛИКЕ, ОБЕСПЕЧЕНИЕ ИХ ЖИЛЫМИ ПОМЕЩЕНИЯМИ</a:t>
            </a:r>
            <a:endParaRPr lang="ru-RU" sz="800" dirty="0">
              <a:solidFill>
                <a:prstClr val="black">
                  <a:lumMod val="65000"/>
                  <a:lumOff val="35000"/>
                </a:prstClr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401730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6" name="Прямая соединительная линия 15"/>
          <p:cNvCxnSpPr/>
          <p:nvPr/>
        </p:nvCxnSpPr>
        <p:spPr>
          <a:xfrm>
            <a:off x="0" y="6453336"/>
            <a:ext cx="9144000" cy="0"/>
          </a:xfrm>
          <a:prstGeom prst="line">
            <a:avLst/>
          </a:prstGeom>
          <a:ln w="28575" cmpd="sng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8" name="Объект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07727522"/>
              </p:ext>
            </p:extLst>
          </p:nvPr>
        </p:nvGraphicFramePr>
        <p:xfrm>
          <a:off x="223747" y="476672"/>
          <a:ext cx="8652232" cy="27968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3" name="Объект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28080721"/>
              </p:ext>
            </p:extLst>
          </p:nvPr>
        </p:nvGraphicFramePr>
        <p:xfrm>
          <a:off x="223747" y="3717032"/>
          <a:ext cx="8652231" cy="235920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4" name="Прямоугольник 13"/>
          <p:cNvSpPr/>
          <p:nvPr/>
        </p:nvSpPr>
        <p:spPr>
          <a:xfrm>
            <a:off x="5989239" y="4509120"/>
            <a:ext cx="273630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b="1" i="1" dirty="0">
                <a:solidFill>
                  <a:srgbClr val="00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sz="1200" b="1" i="1" dirty="0">
                <a:solidFill>
                  <a:srgbClr val="00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sz="1200" b="1" i="1" dirty="0" smtClean="0">
                <a:solidFill>
                  <a:srgbClr val="00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2019 году по истечении 5 лет исключено из состава </a:t>
            </a:r>
            <a:r>
              <a:rPr lang="ru-RU" sz="1200" b="1" i="1" dirty="0" err="1" smtClean="0">
                <a:solidFill>
                  <a:srgbClr val="00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спецжилфонда</a:t>
            </a:r>
            <a:r>
              <a:rPr lang="ru-RU" sz="1200" b="1" i="1" dirty="0" smtClean="0">
                <a:solidFill>
                  <a:srgbClr val="00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12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157</a:t>
            </a:r>
            <a:r>
              <a:rPr lang="ru-RU" sz="1200" b="1" i="1" dirty="0" smtClean="0">
                <a:solidFill>
                  <a:srgbClr val="00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жилых помещений, предоставленных детям-сиротам  в 2014 году  </a:t>
            </a:r>
            <a:endParaRPr lang="ru-RU" sz="1200" b="1" i="1" dirty="0">
              <a:solidFill>
                <a:srgbClr val="003399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1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90498"/>
            <a:ext cx="504825" cy="161925"/>
          </a:xfrm>
          <a:prstGeom prst="rect">
            <a:avLst/>
          </a:prstGeom>
          <a:solidFill>
            <a:schemeClr val="bg2"/>
          </a:solidFill>
          <a:ln>
            <a:noFill/>
          </a:ln>
        </p:spPr>
      </p:pic>
      <p:cxnSp>
        <p:nvCxnSpPr>
          <p:cNvPr id="7" name="Прямая соединительная линия 6"/>
          <p:cNvCxnSpPr/>
          <p:nvPr/>
        </p:nvCxnSpPr>
        <p:spPr>
          <a:xfrm>
            <a:off x="4626868" y="271460"/>
            <a:ext cx="3819525" cy="0"/>
          </a:xfrm>
          <a:prstGeom prst="line">
            <a:avLst/>
          </a:prstGeom>
          <a:noFill/>
          <a:ln w="44450" cap="flat" cmpd="sng" algn="ctr">
            <a:solidFill>
              <a:srgbClr val="D9003A"/>
            </a:solidFill>
            <a:prstDash val="solid"/>
            <a:miter lim="800000"/>
          </a:ln>
          <a:effectLst/>
        </p:spPr>
      </p:cxnSp>
      <p:pic>
        <p:nvPicPr>
          <p:cNvPr id="9" name="Рисунок 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63618" y="103978"/>
            <a:ext cx="323850" cy="334963"/>
          </a:xfrm>
          <a:prstGeom prst="rect">
            <a:avLst/>
          </a:prstGeom>
          <a:solidFill>
            <a:schemeClr val="bg2"/>
          </a:solidFill>
          <a:ln>
            <a:noFill/>
          </a:ln>
        </p:spPr>
      </p:pic>
      <p:sp>
        <p:nvSpPr>
          <p:cNvPr id="3" name="Прямоугольник 2"/>
          <p:cNvSpPr/>
          <p:nvPr/>
        </p:nvSpPr>
        <p:spPr>
          <a:xfrm>
            <a:off x="611560" y="172803"/>
            <a:ext cx="4015308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ru-RU" sz="800" dirty="0">
                <a:solidFill>
                  <a:prstClr val="black">
                    <a:lumMod val="65000"/>
                    <a:lumOff val="35000"/>
                  </a:prstClr>
                </a:solidFill>
                <a:latin typeface="Arial Narrow" panose="020B0606020202030204" pitchFamily="34" charset="0"/>
              </a:rPr>
              <a:t>ОБЕСПЕЧЕНИЕ ЖИЛЫМИ ПОМЕЩЕНИЯМИ ДЕТЕЙ-СИРОТ В УДМУРТСКОЙ РЕСПУБЛИКЕ</a:t>
            </a:r>
          </a:p>
        </p:txBody>
      </p:sp>
    </p:spTree>
    <p:extLst>
      <p:ext uri="{BB962C8B-B14F-4D97-AF65-F5344CB8AC3E}">
        <p14:creationId xmlns:p14="http://schemas.microsoft.com/office/powerpoint/2010/main" val="664084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74863638"/>
              </p:ext>
            </p:extLst>
          </p:nvPr>
        </p:nvGraphicFramePr>
        <p:xfrm>
          <a:off x="537651" y="461596"/>
          <a:ext cx="8064895" cy="5857400"/>
        </p:xfrm>
        <a:graphic>
          <a:graphicData uri="http://schemas.openxmlformats.org/drawingml/2006/table">
            <a:tbl>
              <a:tblPr firstRow="1" firstCol="1" bandRow="1"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</a:tblPr>
              <a:tblGrid>
                <a:gridCol w="2232247"/>
                <a:gridCol w="1143755"/>
                <a:gridCol w="1088493"/>
                <a:gridCol w="936104"/>
                <a:gridCol w="1368152"/>
                <a:gridCol w="1296144"/>
              </a:tblGrid>
              <a:tr h="41376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effectLst/>
                          <a:latin typeface="Times New Roman"/>
                          <a:ea typeface="Calibri"/>
                        </a:rPr>
                        <a:t>МО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/>
                          <a:ea typeface="Calibri"/>
                        </a:rPr>
                        <a:t>(по месту </a:t>
                      </a:r>
                      <a:r>
                        <a:rPr lang="ru-RU" sz="1000" dirty="0" smtClean="0">
                          <a:effectLst/>
                          <a:latin typeface="Times New Roman"/>
                          <a:ea typeface="Calibri"/>
                        </a:rPr>
                        <a:t>предоставления жилья)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437" marR="294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078230" algn="l"/>
                        </a:tabLst>
                      </a:pPr>
                      <a:r>
                        <a:rPr lang="ru-RU" sz="1000" b="1" dirty="0">
                          <a:effectLst/>
                          <a:latin typeface="Times New Roman"/>
                          <a:ea typeface="Times New Roman"/>
                        </a:rPr>
                        <a:t>всего детей-сирот, в списке 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437" marR="294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078230" algn="l"/>
                        </a:tabLst>
                      </a:pPr>
                      <a:r>
                        <a:rPr lang="ru-RU" sz="1000" b="1" dirty="0">
                          <a:effectLst/>
                          <a:latin typeface="Times New Roman"/>
                          <a:ea typeface="Times New Roman"/>
                        </a:rPr>
                        <a:t>в возрасте                    18 лет и старше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437" marR="294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078230" algn="l"/>
                        </a:tabLst>
                      </a:pPr>
                      <a:r>
                        <a:rPr lang="ru-RU" sz="1000" b="1" dirty="0">
                          <a:effectLst/>
                          <a:latin typeface="Times New Roman"/>
                          <a:ea typeface="Times New Roman"/>
                        </a:rPr>
                        <a:t>Наличие </a:t>
                      </a:r>
                      <a:endParaRPr lang="ru-RU" sz="1000" b="1" dirty="0" smtClean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078230" algn="l"/>
                        </a:tabLst>
                      </a:pPr>
                      <a:r>
                        <a:rPr lang="ru-RU" sz="1000" b="1" dirty="0" smtClean="0">
                          <a:effectLst/>
                          <a:latin typeface="Times New Roman"/>
                          <a:ea typeface="Times New Roman"/>
                        </a:rPr>
                        <a:t>суд. решения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437" marR="294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078230" algn="l"/>
                        </a:tabLst>
                      </a:pPr>
                      <a:r>
                        <a:rPr lang="ru-RU" sz="1000" b="1" dirty="0">
                          <a:effectLst/>
                          <a:latin typeface="Times New Roman"/>
                          <a:ea typeface="Times New Roman"/>
                        </a:rPr>
                        <a:t>Сдано дел за 1 полугодие 2020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437" marR="294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078230" algn="l"/>
                        </a:tabLst>
                      </a:pPr>
                      <a:r>
                        <a:rPr lang="ru-RU" sz="1000" b="1" dirty="0">
                          <a:effectLst/>
                          <a:latin typeface="Times New Roman"/>
                          <a:ea typeface="Times New Roman"/>
                        </a:rPr>
                        <a:t>Факт невозможности  за 1 полугодие 2020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437" marR="294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</a:tr>
              <a:tr h="90275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err="1">
                          <a:effectLst/>
                          <a:latin typeface="Times New Roman"/>
                          <a:ea typeface="Calibri"/>
                        </a:rPr>
                        <a:t>Алнашский</a:t>
                      </a:r>
                      <a:r>
                        <a:rPr lang="ru-RU" sz="1000" dirty="0">
                          <a:effectLst/>
                          <a:latin typeface="Times New Roman"/>
                          <a:ea typeface="Calibri"/>
                        </a:rPr>
                        <a:t> район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437" marR="294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Arial Unicode MS"/>
                        </a:rPr>
                        <a:t>98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437" marR="294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Arial Unicode MS"/>
                        </a:rPr>
                        <a:t>59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437" marR="294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Arial Unicode MS"/>
                        </a:rPr>
                        <a:t>6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437" marR="294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Arial Unicode MS"/>
                        </a:rPr>
                        <a:t>3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437" marR="294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Arial Unicode MS"/>
                        </a:rPr>
                        <a:t>1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437" marR="294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0275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err="1">
                          <a:effectLst/>
                          <a:latin typeface="Times New Roman"/>
                          <a:ea typeface="Calibri"/>
                        </a:rPr>
                        <a:t>Балезинский</a:t>
                      </a:r>
                      <a:r>
                        <a:rPr lang="ru-RU" sz="1000" dirty="0">
                          <a:effectLst/>
                          <a:latin typeface="Times New Roman"/>
                          <a:ea typeface="Calibri"/>
                        </a:rPr>
                        <a:t> район 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437" marR="294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Arial Unicode MS"/>
                        </a:rPr>
                        <a:t>106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437" marR="294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Arial Unicode MS"/>
                        </a:rPr>
                        <a:t>68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437" marR="294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Arial Unicode MS"/>
                        </a:rPr>
                        <a:t>6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437" marR="294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Arial Unicode MS"/>
                        </a:rPr>
                        <a:t>11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437" marR="294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Arial Unicode MS"/>
                        </a:rPr>
                        <a:t>6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437" marR="294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0275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/>
                          <a:ea typeface="Calibri"/>
                        </a:rPr>
                        <a:t>Вавожский район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437" marR="294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Arial Unicode MS"/>
                        </a:rPr>
                        <a:t>55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437" marR="294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Arial Unicode MS"/>
                        </a:rPr>
                        <a:t>42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437" marR="294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Arial Unicode MS"/>
                        </a:rPr>
                        <a:t>0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437" marR="294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Arial Unicode MS"/>
                        </a:rPr>
                        <a:t>0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437" marR="294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Arial Unicode MS"/>
                        </a:rPr>
                        <a:t>1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437" marR="294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0275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/>
                          <a:ea typeface="Calibri"/>
                        </a:rPr>
                        <a:t>Воткинский район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437" marR="294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Arial Unicode MS"/>
                        </a:rPr>
                        <a:t>75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437" marR="294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Arial Unicode MS"/>
                        </a:rPr>
                        <a:t>42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437" marR="294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Arial Unicode MS"/>
                        </a:rPr>
                        <a:t>0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437" marR="294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i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Arial Unicode MS"/>
                        </a:rPr>
                        <a:t>4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437" marR="294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Arial Unicode MS"/>
                        </a:rPr>
                        <a:t>3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437" marR="294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0275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/>
                          <a:ea typeface="Calibri"/>
                        </a:rPr>
                        <a:t>Глазовский район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437" marR="294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Arial Unicode MS"/>
                        </a:rPr>
                        <a:t>52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437" marR="294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Arial Unicode MS"/>
                        </a:rPr>
                        <a:t>31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437" marR="294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Arial Unicode MS"/>
                        </a:rPr>
                        <a:t>1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437" marR="294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Arial Unicode MS"/>
                        </a:rPr>
                        <a:t>12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437" marR="294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Arial Unicode MS"/>
                        </a:rPr>
                        <a:t>2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437" marR="294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0275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/>
                          <a:ea typeface="Calibri"/>
                        </a:rPr>
                        <a:t>Граховский район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437" marR="294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Arial Unicode MS"/>
                        </a:rPr>
                        <a:t>24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437" marR="294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Arial Unicode MS"/>
                        </a:rPr>
                        <a:t>14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437" marR="294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Arial Unicode MS"/>
                        </a:rPr>
                        <a:t>0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437" marR="294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Arial Unicode MS"/>
                        </a:rPr>
                        <a:t>1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437" marR="294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Arial Unicode MS"/>
                        </a:rPr>
                        <a:t>0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437" marR="294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0275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/>
                          <a:ea typeface="Calibri"/>
                        </a:rPr>
                        <a:t>Дебесский район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437" marR="294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Arial Unicode MS"/>
                        </a:rPr>
                        <a:t>25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437" marR="294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Arial Unicode MS"/>
                        </a:rPr>
                        <a:t>19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437" marR="294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Arial Unicode MS"/>
                        </a:rPr>
                        <a:t>0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437" marR="294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Arial Unicode MS"/>
                        </a:rPr>
                        <a:t>0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437" marR="294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Arial Unicode MS"/>
                        </a:rPr>
                        <a:t>0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437" marR="294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0275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/>
                          <a:ea typeface="Calibri"/>
                        </a:rPr>
                        <a:t>Завьяловский район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437" marR="294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Arial Unicode MS"/>
                        </a:rPr>
                        <a:t>153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437" marR="294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Arial Unicode MS"/>
                        </a:rPr>
                        <a:t>86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437" marR="294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Arial Unicode MS"/>
                        </a:rPr>
                        <a:t>6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437" marR="294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Arial Unicode MS"/>
                        </a:rPr>
                        <a:t>9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437" marR="294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Arial Unicode MS"/>
                        </a:rPr>
                        <a:t>6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437" marR="294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0275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/>
                          <a:ea typeface="Calibri"/>
                        </a:rPr>
                        <a:t>Игринский район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437" marR="294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Arial Unicode MS"/>
                        </a:rPr>
                        <a:t>114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437" marR="294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Arial Unicode MS"/>
                        </a:rPr>
                        <a:t>79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437" marR="294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Arial Unicode MS"/>
                        </a:rPr>
                        <a:t>5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437" marR="294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Arial Unicode MS"/>
                        </a:rPr>
                        <a:t>8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437" marR="294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Arial Unicode MS"/>
                        </a:rPr>
                        <a:t>3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437" marR="294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0275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/>
                          <a:ea typeface="Calibri"/>
                        </a:rPr>
                        <a:t>Камбарский район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437" marR="294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Arial Unicode MS"/>
                        </a:rPr>
                        <a:t>59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437" marR="294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Arial Unicode MS"/>
                        </a:rPr>
                        <a:t>43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437" marR="294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Arial Unicode MS"/>
                        </a:rPr>
                        <a:t>1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437" marR="294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Arial Unicode MS"/>
                        </a:rPr>
                        <a:t>2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437" marR="294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Arial Unicode MS"/>
                        </a:rPr>
                        <a:t>11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437" marR="294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0275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/>
                          <a:ea typeface="Calibri"/>
                        </a:rPr>
                        <a:t>Каракулинский район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437" marR="294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Arial Unicode MS"/>
                        </a:rPr>
                        <a:t>39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437" marR="294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Arial Unicode MS"/>
                        </a:rPr>
                        <a:t>24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437" marR="294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Arial Unicode MS"/>
                        </a:rPr>
                        <a:t>0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437" marR="294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Arial Unicode MS"/>
                        </a:rPr>
                        <a:t>6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437" marR="294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Arial Unicode MS"/>
                        </a:rPr>
                        <a:t>4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437" marR="294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0275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/>
                          <a:ea typeface="Calibri"/>
                        </a:rPr>
                        <a:t>Кезский район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437" marR="294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Arial Unicode MS"/>
                        </a:rPr>
                        <a:t>88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437" marR="294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Arial Unicode MS"/>
                        </a:rPr>
                        <a:t>58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437" marR="294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Arial Unicode MS"/>
                        </a:rPr>
                        <a:t>1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437" marR="294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Arial Unicode MS"/>
                        </a:rPr>
                        <a:t>3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437" marR="294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Arial Unicode MS"/>
                        </a:rPr>
                        <a:t>0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437" marR="294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0275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/>
                          <a:ea typeface="Calibri"/>
                        </a:rPr>
                        <a:t>Кизнерский район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437" marR="294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Arial Unicode MS"/>
                        </a:rPr>
                        <a:t>100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437" marR="294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Arial Unicode MS"/>
                        </a:rPr>
                        <a:t>73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437" marR="294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Arial Unicode MS"/>
                        </a:rPr>
                        <a:t>1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437" marR="294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Arial Unicode MS"/>
                        </a:rPr>
                        <a:t>7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437" marR="294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Arial Unicode MS"/>
                        </a:rPr>
                        <a:t>3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437" marR="294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0275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/>
                          <a:ea typeface="Calibri"/>
                        </a:rPr>
                        <a:t>Киясовский район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437" marR="294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Arial Unicode MS"/>
                        </a:rPr>
                        <a:t>40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437" marR="294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Arial Unicode MS"/>
                        </a:rPr>
                        <a:t>28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437" marR="294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Arial Unicode MS"/>
                        </a:rPr>
                        <a:t>1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437" marR="294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Arial Unicode MS"/>
                        </a:rPr>
                        <a:t>9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437" marR="294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Arial Unicode MS"/>
                        </a:rPr>
                        <a:t>3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437" marR="294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0275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/>
                          <a:ea typeface="Calibri"/>
                        </a:rPr>
                        <a:t>Красногорский район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437" marR="294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Arial Unicode MS"/>
                        </a:rPr>
                        <a:t>29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437" marR="294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Arial Unicode MS"/>
                        </a:rPr>
                        <a:t>15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437" marR="294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Arial Unicode MS"/>
                        </a:rPr>
                        <a:t>0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437" marR="294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Arial Unicode MS"/>
                        </a:rPr>
                        <a:t>3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437" marR="294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Arial Unicode MS"/>
                        </a:rPr>
                        <a:t>2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437" marR="294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055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/>
                          <a:ea typeface="Calibri"/>
                        </a:rPr>
                        <a:t>Малопургинский район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437" marR="294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Arial Unicode MS"/>
                        </a:rPr>
                        <a:t>91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437" marR="294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Arial Unicode MS"/>
                        </a:rPr>
                        <a:t>52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437" marR="294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Arial Unicode MS"/>
                        </a:rPr>
                        <a:t>3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437" marR="294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Arial Unicode MS"/>
                        </a:rPr>
                        <a:t>4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437" marR="294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Arial Unicode MS"/>
                        </a:rPr>
                        <a:t>0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437" marR="294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0493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/>
                          <a:ea typeface="Calibri"/>
                        </a:rPr>
                        <a:t>Можгинский район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437" marR="294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Arial Unicode MS"/>
                        </a:rPr>
                        <a:t>55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437" marR="294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Arial Unicode MS"/>
                        </a:rPr>
                        <a:t>34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437" marR="294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Arial Unicode MS"/>
                        </a:rPr>
                        <a:t>0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437" marR="294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Arial Unicode MS"/>
                        </a:rPr>
                        <a:t>3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437" marR="294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Arial Unicode MS"/>
                        </a:rPr>
                        <a:t>3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437" marR="294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712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/>
                          <a:ea typeface="Calibri"/>
                        </a:rPr>
                        <a:t>Сарапульский район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437" marR="294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Arial Unicode MS"/>
                        </a:rPr>
                        <a:t>93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437" marR="294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Arial Unicode MS"/>
                        </a:rPr>
                        <a:t>56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437" marR="294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Arial Unicode MS"/>
                        </a:rPr>
                        <a:t>2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437" marR="294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Arial Unicode MS"/>
                        </a:rPr>
                        <a:t>4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437" marR="294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Arial Unicode MS"/>
                        </a:rPr>
                        <a:t>6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437" marR="294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0275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/>
                          <a:ea typeface="Calibri"/>
                        </a:rPr>
                        <a:t>Селтинский район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437" marR="294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Arial Unicode MS"/>
                        </a:rPr>
                        <a:t>50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437" marR="294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Arial Unicode MS"/>
                        </a:rPr>
                        <a:t>32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437" marR="294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Arial Unicode MS"/>
                        </a:rPr>
                        <a:t>1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437" marR="294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Arial Unicode MS"/>
                        </a:rPr>
                        <a:t>2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437" marR="294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Arial Unicode MS"/>
                        </a:rPr>
                        <a:t>1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437" marR="294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0275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/>
                          <a:ea typeface="Calibri"/>
                        </a:rPr>
                        <a:t>Сюмсинский район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437" marR="294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Arial Unicode MS"/>
                        </a:rPr>
                        <a:t>91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437" marR="294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Arial Unicode MS"/>
                        </a:rPr>
                        <a:t>60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437" marR="294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Arial Unicode MS"/>
                        </a:rPr>
                        <a:t>7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437" marR="294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Arial Unicode MS"/>
                        </a:rPr>
                        <a:t>0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437" marR="294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Arial Unicode MS"/>
                        </a:rPr>
                        <a:t>2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437" marR="294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2128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/>
                          <a:ea typeface="Calibri"/>
                        </a:rPr>
                        <a:t>Увинский район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437" marR="294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Arial Unicode MS"/>
                        </a:rPr>
                        <a:t>139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437" marR="294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Arial Unicode MS"/>
                        </a:rPr>
                        <a:t>91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437" marR="294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Arial Unicode MS"/>
                        </a:rPr>
                        <a:t>7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437" marR="294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Arial Unicode MS"/>
                        </a:rPr>
                        <a:t>5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437" marR="294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Arial Unicode MS"/>
                        </a:rPr>
                        <a:t>3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437" marR="294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0275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/>
                          <a:ea typeface="Calibri"/>
                        </a:rPr>
                        <a:t>Шарканский район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437" marR="294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Arial Unicode MS"/>
                        </a:rPr>
                        <a:t>63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437" marR="294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Arial Unicode MS"/>
                        </a:rPr>
                        <a:t>40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437" marR="294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Arial Unicode MS"/>
                        </a:rPr>
                        <a:t>3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437" marR="294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Arial Unicode MS"/>
                        </a:rPr>
                        <a:t>6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437" marR="294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Arial Unicode MS"/>
                        </a:rPr>
                        <a:t>0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437" marR="294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0275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/>
                          <a:ea typeface="Calibri"/>
                        </a:rPr>
                        <a:t>Юкаменский район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437" marR="294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Arial Unicode MS"/>
                        </a:rPr>
                        <a:t>24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437" marR="294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Arial Unicode MS"/>
                        </a:rPr>
                        <a:t>12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437" marR="294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Arial Unicode MS"/>
                        </a:rPr>
                        <a:t>0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437" marR="294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Arial Unicode MS"/>
                        </a:rPr>
                        <a:t>0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437" marR="294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Arial Unicode MS"/>
                        </a:rPr>
                        <a:t>2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437" marR="294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055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/>
                          <a:ea typeface="Calibri"/>
                        </a:rPr>
                        <a:t>Якшур-Бодьинский район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437" marR="294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Arial Unicode MS"/>
                        </a:rPr>
                        <a:t>144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437" marR="294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Arial Unicode MS"/>
                        </a:rPr>
                        <a:t>100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437" marR="294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Arial Unicode MS"/>
                        </a:rPr>
                        <a:t>5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437" marR="294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Arial Unicode MS"/>
                        </a:rPr>
                        <a:t>4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437" marR="294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Arial Unicode MS"/>
                        </a:rPr>
                        <a:t>5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437" marR="294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0275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/>
                          <a:ea typeface="Calibri"/>
                        </a:rPr>
                        <a:t>Ярский район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437" marR="294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Arial Unicode MS"/>
                        </a:rPr>
                        <a:t>42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437" marR="294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Arial Unicode MS"/>
                        </a:rPr>
                        <a:t>24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437" marR="294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Arial Unicode MS"/>
                        </a:rPr>
                        <a:t>1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437" marR="294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Arial Unicode MS"/>
                        </a:rPr>
                        <a:t>4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437" marR="294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Arial Unicode MS"/>
                        </a:rPr>
                        <a:t>1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437" marR="294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5484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/>
                          <a:ea typeface="Calibri"/>
                        </a:rPr>
                        <a:t>г. Воткинск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437" marR="294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Arial Unicode MS"/>
                        </a:rPr>
                        <a:t>318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437" marR="294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Arial Unicode MS"/>
                        </a:rPr>
                        <a:t>234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437" marR="294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Arial Unicode MS"/>
                        </a:rPr>
                        <a:t>19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437" marR="294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Arial Unicode MS"/>
                        </a:rPr>
                        <a:t>15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437" marR="294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Arial Unicode MS"/>
                        </a:rPr>
                        <a:t>12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437" marR="294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0275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/>
                          <a:ea typeface="Calibri"/>
                        </a:rPr>
                        <a:t>г. Глазов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437" marR="294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Arial Unicode MS"/>
                        </a:rPr>
                        <a:t>359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437" marR="294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Arial Unicode MS"/>
                        </a:rPr>
                        <a:t>290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437" marR="294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Arial Unicode MS"/>
                        </a:rPr>
                        <a:t>36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437" marR="294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Arial Unicode MS"/>
                        </a:rPr>
                        <a:t>11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437" marR="294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Arial Unicode MS"/>
                        </a:rPr>
                        <a:t>1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437" marR="294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8943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/>
                          <a:ea typeface="Calibri"/>
                        </a:rPr>
                        <a:t>г. Ижевск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437" marR="294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Arial Unicode MS"/>
                        </a:rPr>
                        <a:t>1438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437" marR="294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Arial Unicode MS"/>
                        </a:rPr>
                        <a:t>1132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437" marR="294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Arial Unicode MS"/>
                        </a:rPr>
                        <a:t>316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437" marR="294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Arial Unicode MS"/>
                        </a:rPr>
                        <a:t>35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437" marR="294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Arial Unicode MS"/>
                        </a:rPr>
                        <a:t>19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437" marR="294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5024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/>
                          <a:ea typeface="Calibri"/>
                        </a:rPr>
                        <a:t>г. Можга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437" marR="294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Arial Unicode MS"/>
                        </a:rPr>
                        <a:t>136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437" marR="294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Arial Unicode MS"/>
                        </a:rPr>
                        <a:t>96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437" marR="294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Arial Unicode MS"/>
                        </a:rPr>
                        <a:t>22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437" marR="294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Arial Unicode MS"/>
                        </a:rPr>
                        <a:t>5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437" marR="294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Arial Unicode MS"/>
                        </a:rPr>
                        <a:t>3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437" marR="294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0275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/>
                          <a:ea typeface="Calibri"/>
                        </a:rPr>
                        <a:t>г. Сарапул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437" marR="294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Arial Unicode MS"/>
                        </a:rPr>
                        <a:t>349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437" marR="294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Arial Unicode MS"/>
                        </a:rPr>
                        <a:t>275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437" marR="294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Arial Unicode MS"/>
                        </a:rPr>
                        <a:t>41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437" marR="294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Arial Unicode MS"/>
                        </a:rPr>
                        <a:t>0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437" marR="294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Arial Unicode MS"/>
                        </a:rPr>
                        <a:t>7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437" marR="294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4939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effectLst/>
                          <a:latin typeface="Times New Roman"/>
                          <a:ea typeface="Calibri"/>
                        </a:rPr>
                        <a:t>Итого: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437" marR="294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effectLst/>
                          <a:latin typeface="Times New Roman"/>
                          <a:ea typeface="Calibri"/>
                        </a:rPr>
                        <a:t>4449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437" marR="294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effectLst/>
                          <a:latin typeface="Times New Roman"/>
                          <a:ea typeface="Calibri"/>
                        </a:rPr>
                        <a:t>3209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437" marR="294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effectLst/>
                          <a:latin typeface="Times New Roman"/>
                          <a:ea typeface="Calibri"/>
                        </a:rPr>
                        <a:t>491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437" marR="294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effectLst/>
                          <a:latin typeface="Times New Roman"/>
                          <a:ea typeface="Calibri"/>
                        </a:rPr>
                        <a:t>176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437" marR="294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effectLst/>
                          <a:latin typeface="Times New Roman"/>
                          <a:ea typeface="Calibri"/>
                        </a:rPr>
                        <a:t>110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437" marR="294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3" name="Рисунок 1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90498"/>
            <a:ext cx="504825" cy="161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4" name="Прямая соединительная линия 3"/>
          <p:cNvCxnSpPr/>
          <p:nvPr/>
        </p:nvCxnSpPr>
        <p:spPr>
          <a:xfrm>
            <a:off x="4499992" y="280525"/>
            <a:ext cx="3960440" cy="0"/>
          </a:xfrm>
          <a:prstGeom prst="line">
            <a:avLst/>
          </a:prstGeom>
          <a:noFill/>
          <a:ln w="44450" cap="flat" cmpd="sng" algn="ctr">
            <a:solidFill>
              <a:srgbClr val="D9003A"/>
            </a:solidFill>
            <a:prstDash val="solid"/>
            <a:miter lim="800000"/>
          </a:ln>
          <a:effectLst/>
        </p:spPr>
      </p:cxnSp>
      <p:pic>
        <p:nvPicPr>
          <p:cNvPr id="5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60432" y="113043"/>
            <a:ext cx="323850" cy="334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611560" y="172803"/>
            <a:ext cx="4015308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ru-RU" sz="800" dirty="0">
                <a:solidFill>
                  <a:prstClr val="black">
                    <a:lumMod val="65000"/>
                    <a:lumOff val="35000"/>
                  </a:prstClr>
                </a:solidFill>
                <a:latin typeface="Arial Narrow" panose="020B0606020202030204" pitchFamily="34" charset="0"/>
              </a:rPr>
              <a:t>ОБЕСПЕЧЕНИЕ ЖИЛЫМИ ПОМЕЩЕНИЯМИ ДЕТЕЙ-СИРОТ В УДМУРТСКОЙ РЕСПУБЛИКЕ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0" y="6525344"/>
            <a:ext cx="9144000" cy="0"/>
          </a:xfrm>
          <a:prstGeom prst="line">
            <a:avLst/>
          </a:prstGeom>
          <a:ln w="28575" cmpd="sng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387440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68397081"/>
              </p:ext>
            </p:extLst>
          </p:nvPr>
        </p:nvGraphicFramePr>
        <p:xfrm>
          <a:off x="487136" y="1844824"/>
          <a:ext cx="8280920" cy="23042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Объект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18078540"/>
              </p:ext>
            </p:extLst>
          </p:nvPr>
        </p:nvGraphicFramePr>
        <p:xfrm>
          <a:off x="491707" y="4293096"/>
          <a:ext cx="8280920" cy="23042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9" name="Таблица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1268862"/>
              </p:ext>
            </p:extLst>
          </p:nvPr>
        </p:nvGraphicFramePr>
        <p:xfrm>
          <a:off x="504825" y="476672"/>
          <a:ext cx="8280920" cy="1226820"/>
        </p:xfrm>
        <a:graphic>
          <a:graphicData uri="http://schemas.openxmlformats.org/drawingml/2006/table">
            <a:tbl>
              <a:tblPr firstRow="1" firstCol="1" bandRow="1">
                <a:effectLst>
                  <a:outerShdw blurRad="76200" dir="13500000" sy="23000" kx="1200000" algn="br" rotWithShape="0">
                    <a:prstClr val="black">
                      <a:alpha val="20000"/>
                    </a:prstClr>
                  </a:outerShdw>
                </a:effectLst>
              </a:tblPr>
              <a:tblGrid>
                <a:gridCol w="828092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</a:tblGrid>
              <a:tr h="86409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9pPr>
                    </a:lstStyle>
                    <a:p>
                      <a:pPr marL="9271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14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/>
                        <a:ea typeface="Times New Roman"/>
                        <a:cs typeface="+mn-cs"/>
                      </a:endParaRPr>
                    </a:p>
                    <a:p>
                      <a:pPr marL="9271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6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uLnTx/>
                          <a:uFillTx/>
                          <a:latin typeface="Times New Roman"/>
                          <a:ea typeface="Times New Roman"/>
                          <a:cs typeface="+mn-cs"/>
                        </a:rPr>
                        <a:t>1 904 </a:t>
                      </a:r>
                      <a:r>
                        <a:rPr kumimoji="0" lang="ru-RU" sz="1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imes New Roman"/>
                          <a:ea typeface="Times New Roman"/>
                          <a:cs typeface="+mn-cs"/>
                        </a:rPr>
                        <a:t>ЗАКРЕПЛЕННЫХ ЖИЛЫХ ПОМЕЩЕНИЙ</a:t>
                      </a:r>
                      <a:endParaRPr kumimoji="0" lang="ru-RU" sz="14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/>
                        <a:ea typeface="Times New Roman"/>
                        <a:cs typeface="+mn-cs"/>
                      </a:endParaRPr>
                    </a:p>
                    <a:p>
                      <a:pPr marL="92710" marR="11176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/>
                          <a:ea typeface="Times New Roman"/>
                          <a:cs typeface="+mn-cs"/>
                        </a:rPr>
                        <a:t>НА ОБЕСПЕЧЕНИЕ СОХРАННОСТИ ВЫДЕЛЯЮТСЯ СРЕДСТВА БЮДЖЕТА: </a:t>
                      </a:r>
                    </a:p>
                    <a:p>
                      <a:pPr marL="92710" marR="11176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6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uLnTx/>
                          <a:uFillTx/>
                          <a:latin typeface="Times New Roman"/>
                          <a:ea typeface="Times New Roman"/>
                          <a:cs typeface="+mn-cs"/>
                        </a:rPr>
                        <a:t>7 617,2 </a:t>
                      </a:r>
                      <a:r>
                        <a:rPr kumimoji="0" lang="ru-RU" sz="1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uLnTx/>
                          <a:uFillTx/>
                          <a:latin typeface="Times New Roman"/>
                          <a:ea typeface="Times New Roman"/>
                          <a:cs typeface="+mn-cs"/>
                        </a:rPr>
                        <a:t>млн. руб. в 2019 г., </a:t>
                      </a:r>
                      <a:r>
                        <a:rPr kumimoji="0" lang="ru-RU" sz="16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uLnTx/>
                          <a:uFillTx/>
                          <a:latin typeface="Times New Roman"/>
                          <a:ea typeface="Times New Roman"/>
                          <a:cs typeface="+mn-cs"/>
                        </a:rPr>
                        <a:t>6 375,4 </a:t>
                      </a:r>
                      <a:r>
                        <a:rPr kumimoji="0" lang="ru-RU" sz="1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uLnTx/>
                          <a:uFillTx/>
                          <a:latin typeface="Times New Roman"/>
                          <a:ea typeface="Times New Roman"/>
                          <a:cs typeface="+mn-cs"/>
                        </a:rPr>
                        <a:t>млн руб. в 2020 г.</a:t>
                      </a:r>
                      <a:endParaRPr kumimoji="0" lang="ru-RU" sz="11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+mn-cs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651" marR="296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31"/>
                  </a:ext>
                </a:extLst>
              </a:tr>
            </a:tbl>
          </a:graphicData>
        </a:graphic>
      </p:graphicFrame>
      <p:pic>
        <p:nvPicPr>
          <p:cNvPr id="10" name="Рисунок 1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90498"/>
            <a:ext cx="504825" cy="161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1" name="Прямая соединительная линия 10"/>
          <p:cNvCxnSpPr/>
          <p:nvPr/>
        </p:nvCxnSpPr>
        <p:spPr>
          <a:xfrm>
            <a:off x="4716016" y="271460"/>
            <a:ext cx="3744416" cy="9065"/>
          </a:xfrm>
          <a:prstGeom prst="line">
            <a:avLst/>
          </a:prstGeom>
          <a:noFill/>
          <a:ln w="44450" cap="flat" cmpd="sng" algn="ctr">
            <a:solidFill>
              <a:srgbClr val="D9003A"/>
            </a:solidFill>
            <a:prstDash val="solid"/>
            <a:miter lim="800000"/>
          </a:ln>
          <a:effectLst/>
        </p:spPr>
      </p:cxnSp>
      <p:pic>
        <p:nvPicPr>
          <p:cNvPr id="12" name="Рисунок 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60096" y="53284"/>
            <a:ext cx="323850" cy="334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Прямоугольник 12"/>
          <p:cNvSpPr/>
          <p:nvPr/>
        </p:nvSpPr>
        <p:spPr>
          <a:xfrm>
            <a:off x="611560" y="172803"/>
            <a:ext cx="4464496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ru-RU" sz="800" dirty="0">
                <a:solidFill>
                  <a:prstClr val="black">
                    <a:lumMod val="65000"/>
                    <a:lumOff val="35000"/>
                  </a:prstClr>
                </a:solidFill>
                <a:latin typeface="Arial Narrow" panose="020B0606020202030204" pitchFamily="34" charset="0"/>
              </a:rPr>
              <a:t>ОБЕСПЕЧЕНИЕ </a:t>
            </a:r>
            <a:r>
              <a:rPr lang="ru-RU" sz="8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Arial Narrow" panose="020B0606020202030204" pitchFamily="34" charset="0"/>
              </a:rPr>
              <a:t>СОХРАННОСТИ ЗАКРЕПЛЕННЫХ ЗА ДЕТЬМИ-СИРОТАМИ ЖИЛЫХ ПОМЕЩЕНИЙ</a:t>
            </a:r>
            <a:endParaRPr lang="ru-RU" sz="800" dirty="0">
              <a:solidFill>
                <a:prstClr val="black">
                  <a:lumMod val="65000"/>
                  <a:lumOff val="35000"/>
                </a:prstClr>
              </a:solidFill>
              <a:latin typeface="Arial Narrow" panose="020B0606020202030204" pitchFamily="34" charset="0"/>
            </a:endParaRPr>
          </a:p>
        </p:txBody>
      </p:sp>
      <p:cxnSp>
        <p:nvCxnSpPr>
          <p:cNvPr id="16" name="Прямая соединительная линия 15"/>
          <p:cNvCxnSpPr/>
          <p:nvPr/>
        </p:nvCxnSpPr>
        <p:spPr>
          <a:xfrm>
            <a:off x="-6694" y="6669360"/>
            <a:ext cx="9144000" cy="0"/>
          </a:xfrm>
          <a:prstGeom prst="line">
            <a:avLst/>
          </a:prstGeom>
          <a:ln w="28575" cmpd="sng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404679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Объект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68987845"/>
              </p:ext>
            </p:extLst>
          </p:nvPr>
        </p:nvGraphicFramePr>
        <p:xfrm>
          <a:off x="252412" y="476672"/>
          <a:ext cx="4175572" cy="31683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3" name="Объект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00456610"/>
              </p:ext>
            </p:extLst>
          </p:nvPr>
        </p:nvGraphicFramePr>
        <p:xfrm>
          <a:off x="4716016" y="476672"/>
          <a:ext cx="4104456" cy="36724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4" name="Объект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68087912"/>
              </p:ext>
            </p:extLst>
          </p:nvPr>
        </p:nvGraphicFramePr>
        <p:xfrm>
          <a:off x="395536" y="3789040"/>
          <a:ext cx="3960440" cy="28083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pic>
        <p:nvPicPr>
          <p:cNvPr id="6" name="Рисунок 1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90498"/>
            <a:ext cx="504825" cy="161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7" name="Прямая соединительная линия 6"/>
          <p:cNvCxnSpPr/>
          <p:nvPr/>
        </p:nvCxnSpPr>
        <p:spPr>
          <a:xfrm>
            <a:off x="4716016" y="280525"/>
            <a:ext cx="3744416" cy="0"/>
          </a:xfrm>
          <a:prstGeom prst="line">
            <a:avLst/>
          </a:prstGeom>
          <a:noFill/>
          <a:ln w="44450" cap="flat" cmpd="sng" algn="ctr">
            <a:solidFill>
              <a:srgbClr val="D9003A"/>
            </a:solidFill>
            <a:prstDash val="solid"/>
            <a:miter lim="800000"/>
          </a:ln>
          <a:effectLst/>
        </p:spPr>
      </p:cxnSp>
      <p:pic>
        <p:nvPicPr>
          <p:cNvPr id="8" name="Рисунок 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60096" y="53284"/>
            <a:ext cx="323850" cy="334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Прямоугольник 10"/>
          <p:cNvSpPr/>
          <p:nvPr/>
        </p:nvSpPr>
        <p:spPr>
          <a:xfrm>
            <a:off x="504825" y="172803"/>
            <a:ext cx="4464496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ru-RU" sz="800" dirty="0">
                <a:solidFill>
                  <a:prstClr val="black">
                    <a:lumMod val="65000"/>
                    <a:lumOff val="35000"/>
                  </a:prstClr>
                </a:solidFill>
                <a:latin typeface="Arial Narrow" panose="020B0606020202030204" pitchFamily="34" charset="0"/>
              </a:rPr>
              <a:t>ОБЕСПЕЧЕНИЕ </a:t>
            </a:r>
            <a:r>
              <a:rPr lang="ru-RU" sz="8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Arial Narrow" panose="020B0606020202030204" pitchFamily="34" charset="0"/>
              </a:rPr>
              <a:t>СОХРАННОСТИ ЗАКРЕПЛЕННЫХ ЗА ДЕТЬМИ-СИРОТАМИ ЖИЛЫХ ПОМЕЩЕНИЙ</a:t>
            </a:r>
            <a:endParaRPr lang="ru-RU" sz="800" dirty="0">
              <a:solidFill>
                <a:prstClr val="black">
                  <a:lumMod val="65000"/>
                  <a:lumOff val="35000"/>
                </a:prstClr>
              </a:solidFill>
              <a:latin typeface="Arial Narrow" panose="020B0606020202030204" pitchFamily="34" charset="0"/>
            </a:endParaRPr>
          </a:p>
        </p:txBody>
      </p:sp>
      <p:cxnSp>
        <p:nvCxnSpPr>
          <p:cNvPr id="14" name="Прямая соединительная линия 13"/>
          <p:cNvCxnSpPr/>
          <p:nvPr/>
        </p:nvCxnSpPr>
        <p:spPr>
          <a:xfrm>
            <a:off x="-6694" y="6669360"/>
            <a:ext cx="9144000" cy="0"/>
          </a:xfrm>
          <a:prstGeom prst="line">
            <a:avLst/>
          </a:prstGeom>
          <a:ln w="28575" cmpd="sng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5" name="Таблица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2328635"/>
              </p:ext>
            </p:extLst>
          </p:nvPr>
        </p:nvGraphicFramePr>
        <p:xfrm>
          <a:off x="4931885" y="4581128"/>
          <a:ext cx="3784686" cy="1760220"/>
        </p:xfrm>
        <a:graphic>
          <a:graphicData uri="http://schemas.openxmlformats.org/drawingml/2006/table">
            <a:tbl>
              <a:tblPr firstRow="1" firstCol="1" bandRow="1">
                <a:effectLst>
                  <a:outerShdw blurRad="76200" dir="13500000" sy="23000" kx="1200000" algn="br" rotWithShape="0">
                    <a:prstClr val="black">
                      <a:alpha val="20000"/>
                    </a:prstClr>
                  </a:outerShdw>
                </a:effectLst>
              </a:tblPr>
              <a:tblGrid>
                <a:gridCol w="3784686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</a:tblGrid>
              <a:tr h="115212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9pPr>
                    </a:lstStyle>
                    <a:p>
                      <a:pPr marL="9271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8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/>
                        <a:ea typeface="Times New Roman"/>
                        <a:cs typeface="+mn-cs"/>
                      </a:endParaRPr>
                    </a:p>
                    <a:p>
                      <a:pPr marL="9271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12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chemeClr val="accent4">
                            <a:lumMod val="50000"/>
                          </a:schemeClr>
                        </a:solidFill>
                        <a:effectLst/>
                        <a:uLnTx/>
                        <a:uFillTx/>
                        <a:latin typeface="Times New Roman"/>
                        <a:ea typeface="Times New Roman"/>
                        <a:cs typeface="+mn-cs"/>
                      </a:endParaRPr>
                    </a:p>
                    <a:p>
                      <a:pPr marL="92710" marR="0" lvl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uLnTx/>
                          <a:uFillTx/>
                          <a:latin typeface="Times New Roman"/>
                          <a:ea typeface="Times New Roman"/>
                          <a:cs typeface="+mn-cs"/>
                        </a:rPr>
                        <a:t>СЛУЧАЕВ ПРЕДОТВРАЩЕНИЯ ВСЕЛЕНИЯ ИНЫХ ГРАЖДАН В ЗАКРЕПЛЕННЫЕ </a:t>
                      </a:r>
                    </a:p>
                    <a:p>
                      <a:pPr marL="92710" marR="0" lvl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uLnTx/>
                          <a:uFillTx/>
                          <a:latin typeface="Times New Roman"/>
                          <a:ea typeface="Times New Roman"/>
                          <a:cs typeface="+mn-cs"/>
                        </a:rPr>
                        <a:t>ЖИЛЫЕ ПОМЕЩЕНИЯ –</a:t>
                      </a:r>
                      <a:r>
                        <a:rPr kumimoji="0" lang="ru-RU" sz="1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/>
                          <a:ea typeface="Times New Roman"/>
                          <a:cs typeface="+mn-cs"/>
                        </a:rPr>
                        <a:t> </a:t>
                      </a:r>
                    </a:p>
                    <a:p>
                      <a:pPr marL="9271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30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uLnTx/>
                          <a:uFillTx/>
                          <a:latin typeface="Times New Roman"/>
                          <a:ea typeface="Times New Roman"/>
                          <a:cs typeface="+mn-cs"/>
                        </a:rPr>
                        <a:t>2</a:t>
                      </a:r>
                      <a:r>
                        <a:rPr kumimoji="0" lang="ru-RU" sz="1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/>
                          <a:ea typeface="Times New Roman"/>
                          <a:cs typeface="+mn-cs"/>
                        </a:rPr>
                        <a:t> </a:t>
                      </a:r>
                      <a:r>
                        <a:rPr kumimoji="0" lang="ru-RU" sz="10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uLnTx/>
                          <a:uFillTx/>
                          <a:latin typeface="Times New Roman"/>
                          <a:ea typeface="Times New Roman"/>
                          <a:cs typeface="+mn-cs"/>
                        </a:rPr>
                        <a:t>(г. Ижевск)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651" marR="296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3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26357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Объект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54057055"/>
              </p:ext>
            </p:extLst>
          </p:nvPr>
        </p:nvGraphicFramePr>
        <p:xfrm>
          <a:off x="504824" y="3429000"/>
          <a:ext cx="8217197" cy="30243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cxnSp>
        <p:nvCxnSpPr>
          <p:cNvPr id="5" name="Прямая соединительная линия 4"/>
          <p:cNvCxnSpPr/>
          <p:nvPr/>
        </p:nvCxnSpPr>
        <p:spPr>
          <a:xfrm>
            <a:off x="4644008" y="280525"/>
            <a:ext cx="3816424" cy="0"/>
          </a:xfrm>
          <a:prstGeom prst="line">
            <a:avLst/>
          </a:prstGeom>
          <a:noFill/>
          <a:ln w="44450" cap="flat" cmpd="sng" algn="ctr">
            <a:solidFill>
              <a:srgbClr val="D9003A"/>
            </a:solidFill>
            <a:prstDash val="solid"/>
            <a:miter lim="800000"/>
          </a:ln>
          <a:effectLst/>
        </p:spPr>
      </p:cxnSp>
      <p:pic>
        <p:nvPicPr>
          <p:cNvPr id="6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60096" y="53284"/>
            <a:ext cx="323850" cy="334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Рисунок 1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90498"/>
            <a:ext cx="504825" cy="161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Прямоугольник 8"/>
          <p:cNvSpPr/>
          <p:nvPr/>
        </p:nvSpPr>
        <p:spPr>
          <a:xfrm>
            <a:off x="504825" y="190498"/>
            <a:ext cx="4464496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ru-RU" sz="800" dirty="0">
                <a:solidFill>
                  <a:prstClr val="black">
                    <a:lumMod val="65000"/>
                    <a:lumOff val="35000"/>
                  </a:prstClr>
                </a:solidFill>
                <a:latin typeface="Arial Narrow" panose="020B0606020202030204" pitchFamily="34" charset="0"/>
              </a:rPr>
              <a:t>ОБЕСПЕЧЕНИЕ </a:t>
            </a:r>
            <a:r>
              <a:rPr lang="ru-RU" sz="8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Arial Narrow" panose="020B0606020202030204" pitchFamily="34" charset="0"/>
              </a:rPr>
              <a:t>СОХРАННОСТИ ЗАКРЕПЛЕННЫХ ЗА ДЕТЬМИ-СИРОТАМИ ЖИЛЫХ ПОМЕЩЕНИЙ</a:t>
            </a:r>
            <a:endParaRPr lang="ru-RU" sz="800" dirty="0">
              <a:solidFill>
                <a:prstClr val="black">
                  <a:lumMod val="65000"/>
                  <a:lumOff val="35000"/>
                </a:prstClr>
              </a:solidFill>
              <a:latin typeface="Arial Narrow" panose="020B0606020202030204" pitchFamily="34" charset="0"/>
            </a:endParaRPr>
          </a:p>
        </p:txBody>
      </p:sp>
      <p:cxnSp>
        <p:nvCxnSpPr>
          <p:cNvPr id="13" name="Прямая соединительная линия 12"/>
          <p:cNvCxnSpPr/>
          <p:nvPr/>
        </p:nvCxnSpPr>
        <p:spPr>
          <a:xfrm>
            <a:off x="-6694" y="6669360"/>
            <a:ext cx="9144000" cy="0"/>
          </a:xfrm>
          <a:prstGeom prst="line">
            <a:avLst/>
          </a:prstGeom>
          <a:ln w="28575" cmpd="sng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4" name="Объект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82846477"/>
              </p:ext>
            </p:extLst>
          </p:nvPr>
        </p:nvGraphicFramePr>
        <p:xfrm>
          <a:off x="504824" y="548680"/>
          <a:ext cx="8217197" cy="27363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247015048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1330224106"/>
              </p:ext>
            </p:extLst>
          </p:nvPr>
        </p:nvGraphicFramePr>
        <p:xfrm>
          <a:off x="486408" y="501255"/>
          <a:ext cx="8262056" cy="6002265"/>
        </p:xfrm>
        <a:graphic>
          <a:graphicData uri="http://schemas.openxmlformats.org/drawingml/2006/table">
            <a:tbl>
              <a:tblPr firstRow="1" firstCol="1" bandRow="1"/>
              <a:tblGrid>
                <a:gridCol w="1493304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368152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584176"/>
                <a:gridCol w="2160240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656184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</a:tblGrid>
              <a:tr h="33545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 smtClean="0">
                          <a:effectLst/>
                          <a:latin typeface="Times New Roman"/>
                          <a:ea typeface="Calibri"/>
                        </a:rPr>
                        <a:t>МО 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 smtClean="0">
                          <a:effectLst/>
                          <a:latin typeface="Times New Roman"/>
                          <a:ea typeface="Calibri"/>
                        </a:rPr>
                        <a:t>менее</a:t>
                      </a:r>
                      <a:r>
                        <a:rPr lang="ru-RU" sz="1000" b="1" baseline="0" dirty="0" smtClean="0">
                          <a:effectLst/>
                          <a:latin typeface="Times New Roman"/>
                          <a:ea typeface="Calibri"/>
                        </a:rPr>
                        <a:t> 10 тыс. населения</a:t>
                      </a:r>
                      <a:endParaRPr lang="ru-RU" sz="10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651" marR="296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078230" algn="l"/>
                        </a:tabLst>
                      </a:pPr>
                      <a:r>
                        <a:rPr lang="ru-RU" sz="900" b="1" dirty="0">
                          <a:effectLst/>
                          <a:latin typeface="Times New Roman"/>
                          <a:ea typeface="Times New Roman"/>
                        </a:rPr>
                        <a:t>Наличие </a:t>
                      </a:r>
                      <a:r>
                        <a:rPr lang="ru-RU" sz="900" b="1" dirty="0" err="1">
                          <a:effectLst/>
                          <a:latin typeface="Times New Roman"/>
                          <a:ea typeface="Times New Roman"/>
                        </a:rPr>
                        <a:t>спецжилфонда</a:t>
                      </a:r>
                      <a:endParaRPr lang="ru-RU" sz="9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651" marR="296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078230" algn="l"/>
                        </a:tabLst>
                        <a:defRPr/>
                      </a:pPr>
                      <a:r>
                        <a:rPr kumimoji="0" lang="ru-RU" sz="9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/>
                          <a:ea typeface="Times New Roman"/>
                          <a:cs typeface="+mn-cs"/>
                        </a:rPr>
                        <a:t>Исключено из состава </a:t>
                      </a:r>
                      <a:r>
                        <a:rPr kumimoji="0" lang="ru-RU" sz="900" b="1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/>
                          <a:ea typeface="Times New Roman"/>
                          <a:cs typeface="+mn-cs"/>
                        </a:rPr>
                        <a:t>спецжилфонда</a:t>
                      </a:r>
                      <a:r>
                        <a:rPr kumimoji="0" lang="ru-RU" sz="9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/>
                          <a:ea typeface="Times New Roman"/>
                          <a:cs typeface="+mn-cs"/>
                        </a:rPr>
                        <a:t> в 2019 году</a:t>
                      </a:r>
                      <a:endParaRPr lang="ru-RU" sz="9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651" marR="2965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078230" algn="l"/>
                        </a:tabLst>
                      </a:pPr>
                      <a:r>
                        <a:rPr lang="ru-RU" sz="900" b="1" dirty="0">
                          <a:effectLst/>
                          <a:latin typeface="Times New Roman"/>
                          <a:ea typeface="Times New Roman"/>
                        </a:rPr>
                        <a:t>Наличие площадок под строительство</a:t>
                      </a:r>
                      <a:endParaRPr lang="ru-RU" sz="9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651" marR="296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078230" algn="l"/>
                        </a:tabLst>
                        <a:defRPr/>
                      </a:pPr>
                      <a:r>
                        <a:rPr lang="ru-RU" sz="900" b="1" dirty="0" smtClean="0">
                          <a:effectLst/>
                          <a:latin typeface="Times New Roman"/>
                          <a:ea typeface="Times New Roman"/>
                        </a:rPr>
                        <a:t>Примечание</a:t>
                      </a:r>
                      <a:endParaRPr lang="ru-RU" sz="900" dirty="0" smtClean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078230" algn="l"/>
                        </a:tabLst>
                      </a:pPr>
                      <a:endParaRPr lang="ru-RU" sz="9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651" marR="296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87505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 err="1">
                          <a:effectLst/>
                          <a:latin typeface="Times New Roman"/>
                          <a:ea typeface="Calibri"/>
                        </a:rPr>
                        <a:t>Алнашский</a:t>
                      </a:r>
                      <a:r>
                        <a:rPr lang="ru-RU" sz="900" b="1" dirty="0">
                          <a:effectLst/>
                          <a:latin typeface="Times New Roman"/>
                          <a:ea typeface="Calibri"/>
                        </a:rPr>
                        <a:t> район</a:t>
                      </a:r>
                      <a:endParaRPr lang="ru-RU" sz="9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651" marR="296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Arial Unicode MS"/>
                        </a:rPr>
                        <a:t>1</a:t>
                      </a:r>
                      <a:endParaRPr lang="ru-RU" sz="9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651" marR="296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651" marR="2965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Arial Unicode MS"/>
                        </a:rPr>
                        <a:t>с. Алнаши </a:t>
                      </a:r>
                      <a:r>
                        <a:rPr lang="ru-RU" sz="9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Arial Unicode MS"/>
                        </a:rPr>
                        <a:t>(3 пл.)</a:t>
                      </a:r>
                      <a:endParaRPr lang="ru-RU" sz="9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651" marR="296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 smtClean="0">
                          <a:effectLst/>
                          <a:latin typeface="Times New Roman"/>
                          <a:ea typeface="Times New Roman"/>
                        </a:rPr>
                        <a:t>Участки в работе</a:t>
                      </a:r>
                      <a:endParaRPr lang="ru-RU" sz="9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651" marR="296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107779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 err="1">
                          <a:effectLst/>
                          <a:latin typeface="Times New Roman"/>
                          <a:ea typeface="Calibri"/>
                        </a:rPr>
                        <a:t>Балезинский</a:t>
                      </a:r>
                      <a:r>
                        <a:rPr lang="ru-RU" sz="900" b="1" dirty="0">
                          <a:effectLst/>
                          <a:latin typeface="Times New Roman"/>
                          <a:ea typeface="Calibri"/>
                        </a:rPr>
                        <a:t> район </a:t>
                      </a:r>
                      <a:endParaRPr lang="ru-RU" sz="900" b="1" dirty="0" smtClean="0">
                        <a:effectLst/>
                        <a:latin typeface="Times New Roman"/>
                        <a:ea typeface="Calibri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 smtClean="0">
                          <a:effectLst/>
                          <a:latin typeface="Times New Roman"/>
                          <a:ea typeface="Times New Roman"/>
                        </a:rPr>
                        <a:t>(кроме п. Балезино)</a:t>
                      </a:r>
                      <a:endParaRPr lang="ru-RU" sz="9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651" marR="296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Arial Unicode MS"/>
                        </a:rPr>
                        <a:t>0</a:t>
                      </a:r>
                      <a:endParaRPr lang="ru-RU" sz="9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651" marR="296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651" marR="2965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Arial Unicode MS"/>
                        </a:rPr>
                        <a:t>Нет</a:t>
                      </a:r>
                      <a:endParaRPr lang="ru-RU" sz="9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651" marR="296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651" marR="296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107779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 err="1">
                          <a:effectLst/>
                          <a:latin typeface="Times New Roman"/>
                          <a:ea typeface="Calibri"/>
                        </a:rPr>
                        <a:t>Вавожский</a:t>
                      </a:r>
                      <a:r>
                        <a:rPr lang="ru-RU" sz="900" b="1" dirty="0">
                          <a:effectLst/>
                          <a:latin typeface="Times New Roman"/>
                          <a:ea typeface="Calibri"/>
                        </a:rPr>
                        <a:t> район</a:t>
                      </a:r>
                      <a:endParaRPr lang="ru-RU" sz="9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651" marR="296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Arial Unicode MS"/>
                        </a:rPr>
                        <a:t> 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651" marR="296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651" marR="2965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Arial Unicode MS"/>
                        </a:rPr>
                        <a:t>Нет</a:t>
                      </a:r>
                      <a:endParaRPr lang="ru-RU" sz="9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651" marR="296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651" marR="296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161474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/>
                          <a:ea typeface="Calibri"/>
                        </a:rPr>
                        <a:t>Воткинский район</a:t>
                      </a:r>
                      <a:endParaRPr lang="ru-RU" sz="9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651" marR="296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651" marR="296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 smtClean="0">
                          <a:effectLst/>
                          <a:latin typeface="Times New Roman"/>
                          <a:ea typeface="Times New Roman"/>
                        </a:rPr>
                        <a:t>24</a:t>
                      </a:r>
                      <a:endParaRPr lang="ru-RU" sz="9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651" marR="2965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Arial Unicode MS"/>
                        </a:rPr>
                        <a:t>с. </a:t>
                      </a:r>
                      <a:r>
                        <a:rPr lang="ru-RU" sz="9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Arial Unicode MS"/>
                        </a:rPr>
                        <a:t>Перевозное (1 пл.), .</a:t>
                      </a:r>
                      <a:r>
                        <a:rPr lang="ru-RU" sz="9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Arial Unicode MS"/>
                        </a:rPr>
                        <a:t>п. </a:t>
                      </a:r>
                      <a:r>
                        <a:rPr lang="ru-RU" sz="9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Arial Unicode MS"/>
                        </a:rPr>
                        <a:t>Новый (1 пл.)</a:t>
                      </a:r>
                      <a:endParaRPr lang="ru-RU" sz="9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651" marR="296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9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/>
                          <a:ea typeface="Times New Roman"/>
                          <a:cs typeface="+mn-cs"/>
                        </a:rPr>
                        <a:t>Участки в работе</a:t>
                      </a:r>
                      <a:endParaRPr lang="ru-RU" sz="900" dirty="0" smtClean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651" marR="296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107779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/>
                          <a:ea typeface="Calibri"/>
                        </a:rPr>
                        <a:t>Глазовский район</a:t>
                      </a:r>
                      <a:endParaRPr lang="ru-RU" sz="9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651" marR="296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Arial Unicode MS"/>
                        </a:rPr>
                        <a:t> </a:t>
                      </a:r>
                      <a:endParaRPr lang="ru-RU" sz="9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651" marR="296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651" marR="2965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Arial Unicode MS"/>
                        </a:rPr>
                        <a:t>нет</a:t>
                      </a:r>
                      <a:endParaRPr lang="ru-RU" sz="9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651" marR="296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651" marR="296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174879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 err="1">
                          <a:effectLst/>
                          <a:latin typeface="Times New Roman"/>
                          <a:ea typeface="Calibri"/>
                        </a:rPr>
                        <a:t>Граховский</a:t>
                      </a:r>
                      <a:r>
                        <a:rPr lang="ru-RU" sz="900" b="1" dirty="0">
                          <a:effectLst/>
                          <a:latin typeface="Times New Roman"/>
                          <a:ea typeface="Calibri"/>
                        </a:rPr>
                        <a:t> район</a:t>
                      </a:r>
                      <a:endParaRPr lang="ru-RU" sz="9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651" marR="296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Arial Unicode MS"/>
                        </a:rPr>
                        <a:t>1</a:t>
                      </a:r>
                      <a:endParaRPr lang="ru-RU" sz="9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651" marR="296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651" marR="2965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Arial Unicode MS"/>
                        </a:rPr>
                        <a:t>имеется</a:t>
                      </a:r>
                      <a:endParaRPr lang="ru-RU" sz="9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651" marR="296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9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/>
                          <a:ea typeface="Times New Roman"/>
                          <a:cs typeface="+mn-cs"/>
                        </a:rPr>
                        <a:t>Участок в работе</a:t>
                      </a:r>
                      <a:endParaRPr kumimoji="0" lang="ru-RU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/>
                        <a:ea typeface="Times New Roman"/>
                        <a:cs typeface="+mn-cs"/>
                      </a:endParaRPr>
                    </a:p>
                  </a:txBody>
                  <a:tcPr marL="29651" marR="296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107779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 err="1">
                          <a:effectLst/>
                          <a:latin typeface="Times New Roman"/>
                          <a:ea typeface="Calibri"/>
                        </a:rPr>
                        <a:t>Дебесский</a:t>
                      </a:r>
                      <a:r>
                        <a:rPr lang="ru-RU" sz="900" b="1" dirty="0">
                          <a:effectLst/>
                          <a:latin typeface="Times New Roman"/>
                          <a:ea typeface="Calibri"/>
                        </a:rPr>
                        <a:t> район</a:t>
                      </a:r>
                      <a:endParaRPr lang="ru-RU" sz="9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651" marR="296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Arial Unicode MS"/>
                        </a:rPr>
                        <a:t> 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651" marR="296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651" marR="2965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Arial Unicode MS"/>
                        </a:rPr>
                        <a:t>с. Дебесы (1 пл.)</a:t>
                      </a:r>
                      <a:endParaRPr lang="ru-RU" sz="9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651" marR="296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 smtClean="0">
                          <a:effectLst/>
                          <a:latin typeface="Times New Roman"/>
                          <a:ea typeface="Times New Roman"/>
                        </a:rPr>
                        <a:t>Отказано по причине высокого уровня грунтовых вод</a:t>
                      </a:r>
                      <a:endParaRPr lang="ru-RU" sz="9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651" marR="296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197596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 err="1">
                          <a:effectLst/>
                          <a:latin typeface="Times New Roman"/>
                          <a:ea typeface="Calibri"/>
                        </a:rPr>
                        <a:t>Завьяловский</a:t>
                      </a:r>
                      <a:r>
                        <a:rPr lang="ru-RU" sz="900" b="1" dirty="0">
                          <a:effectLst/>
                          <a:latin typeface="Times New Roman"/>
                          <a:ea typeface="Calibri"/>
                        </a:rPr>
                        <a:t> </a:t>
                      </a:r>
                      <a:r>
                        <a:rPr lang="ru-RU" sz="900" b="1" dirty="0" smtClean="0">
                          <a:effectLst/>
                          <a:latin typeface="Times New Roman"/>
                          <a:ea typeface="Calibri"/>
                        </a:rPr>
                        <a:t>район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 smtClean="0">
                          <a:effectLst/>
                          <a:latin typeface="Times New Roman"/>
                          <a:ea typeface="Times New Roman"/>
                        </a:rPr>
                        <a:t>(кроме с. Завьялово)</a:t>
                      </a:r>
                      <a:endParaRPr lang="ru-RU" sz="9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651" marR="296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Arial Unicode MS"/>
                        </a:rPr>
                        <a:t>9</a:t>
                      </a:r>
                      <a:endParaRPr lang="ru-RU" sz="9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651" marR="296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651" marR="2965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Arial Unicode MS"/>
                        </a:rPr>
                        <a:t>нет</a:t>
                      </a:r>
                      <a:endParaRPr lang="ru-RU" sz="9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651" marR="296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651" marR="296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  <a:tr h="197596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 err="1">
                          <a:effectLst/>
                          <a:latin typeface="Times New Roman"/>
                          <a:ea typeface="Calibri"/>
                        </a:rPr>
                        <a:t>Игринский</a:t>
                      </a:r>
                      <a:r>
                        <a:rPr lang="ru-RU" sz="900" b="1" dirty="0">
                          <a:effectLst/>
                          <a:latin typeface="Times New Roman"/>
                          <a:ea typeface="Calibri"/>
                        </a:rPr>
                        <a:t> </a:t>
                      </a:r>
                      <a:r>
                        <a:rPr lang="ru-RU" sz="900" b="1" dirty="0" smtClean="0">
                          <a:effectLst/>
                          <a:latin typeface="Times New Roman"/>
                          <a:ea typeface="Calibri"/>
                        </a:rPr>
                        <a:t>район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 smtClean="0">
                          <a:effectLst/>
                          <a:latin typeface="Times New Roman"/>
                          <a:ea typeface="Times New Roman"/>
                        </a:rPr>
                        <a:t>(кроме п. Игра)</a:t>
                      </a:r>
                      <a:endParaRPr lang="ru-RU" sz="9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651" marR="296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Arial Unicode MS"/>
                        </a:rPr>
                        <a:t>0</a:t>
                      </a:r>
                      <a:endParaRPr lang="ru-RU" sz="9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651" marR="296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651" marR="2965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Arial Unicode MS"/>
                        </a:rPr>
                        <a:t>нет</a:t>
                      </a:r>
                      <a:endParaRPr lang="ru-RU" sz="9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651" marR="296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651" marR="296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extLst>
                  <a:ext uri="{0D108BD9-81ED-4DB2-BD59-A6C34878D82A}">
                    <a16:rowId xmlns="" xmlns:a16="http://schemas.microsoft.com/office/drawing/2014/main" val="10009"/>
                  </a:ext>
                </a:extLst>
              </a:tr>
              <a:tr h="107779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 err="1">
                          <a:effectLst/>
                          <a:latin typeface="Times New Roman"/>
                          <a:ea typeface="Calibri"/>
                        </a:rPr>
                        <a:t>Камбарский</a:t>
                      </a:r>
                      <a:r>
                        <a:rPr lang="ru-RU" sz="900" b="1" dirty="0">
                          <a:effectLst/>
                          <a:latin typeface="Times New Roman"/>
                          <a:ea typeface="Calibri"/>
                        </a:rPr>
                        <a:t> </a:t>
                      </a:r>
                      <a:r>
                        <a:rPr lang="ru-RU" sz="900" b="1" dirty="0" smtClean="0">
                          <a:effectLst/>
                          <a:latin typeface="Times New Roman"/>
                          <a:ea typeface="Calibri"/>
                        </a:rPr>
                        <a:t>район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 smtClean="0">
                          <a:effectLst/>
                          <a:latin typeface="Times New Roman"/>
                          <a:ea typeface="Times New Roman"/>
                        </a:rPr>
                        <a:t>(кроме г. Камбарка)</a:t>
                      </a:r>
                      <a:endParaRPr lang="ru-RU" sz="9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651" marR="296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Arial Unicode MS"/>
                        </a:rPr>
                        <a:t>0</a:t>
                      </a:r>
                      <a:endParaRPr lang="ru-RU" sz="9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651" marR="296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651" marR="2965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Arial Unicode MS"/>
                        </a:rPr>
                        <a:t>нет</a:t>
                      </a:r>
                      <a:endParaRPr lang="ru-RU" sz="9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651" marR="296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651" marR="296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extLst>
                  <a:ext uri="{0D108BD9-81ED-4DB2-BD59-A6C34878D82A}">
                    <a16:rowId xmlns="" xmlns:a16="http://schemas.microsoft.com/office/drawing/2014/main" val="10010"/>
                  </a:ext>
                </a:extLst>
              </a:tr>
              <a:tr h="197596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 err="1">
                          <a:effectLst/>
                          <a:latin typeface="Times New Roman"/>
                          <a:ea typeface="Calibri"/>
                        </a:rPr>
                        <a:t>Каракулинский</a:t>
                      </a:r>
                      <a:r>
                        <a:rPr lang="ru-RU" sz="900" b="1" dirty="0">
                          <a:effectLst/>
                          <a:latin typeface="Times New Roman"/>
                          <a:ea typeface="Calibri"/>
                        </a:rPr>
                        <a:t> район</a:t>
                      </a:r>
                      <a:endParaRPr lang="ru-RU" sz="9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651" marR="296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Arial Unicode MS"/>
                        </a:rPr>
                        <a:t>2</a:t>
                      </a:r>
                      <a:endParaRPr lang="ru-RU" sz="9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651" marR="296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 smtClean="0">
                          <a:effectLst/>
                          <a:latin typeface="Times New Roman"/>
                          <a:ea typeface="Times New Roman"/>
                        </a:rPr>
                        <a:t>16</a:t>
                      </a:r>
                      <a:endParaRPr lang="ru-RU" sz="9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651" marR="2965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Arial Unicode MS"/>
                        </a:rPr>
                        <a:t>нет</a:t>
                      </a:r>
                      <a:endParaRPr lang="ru-RU" sz="9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651" marR="296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651" marR="296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extLst>
                  <a:ext uri="{0D108BD9-81ED-4DB2-BD59-A6C34878D82A}">
                    <a16:rowId xmlns="" xmlns:a16="http://schemas.microsoft.com/office/drawing/2014/main" val="10011"/>
                  </a:ext>
                </a:extLst>
              </a:tr>
              <a:tr h="107779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 err="1">
                          <a:effectLst/>
                          <a:latin typeface="Times New Roman"/>
                          <a:ea typeface="Calibri"/>
                        </a:rPr>
                        <a:t>Кезский</a:t>
                      </a:r>
                      <a:r>
                        <a:rPr lang="ru-RU" sz="900" b="1" dirty="0">
                          <a:effectLst/>
                          <a:latin typeface="Times New Roman"/>
                          <a:ea typeface="Calibri"/>
                        </a:rPr>
                        <a:t> </a:t>
                      </a:r>
                      <a:r>
                        <a:rPr lang="ru-RU" sz="900" b="1" dirty="0" smtClean="0">
                          <a:effectLst/>
                          <a:latin typeface="Times New Roman"/>
                          <a:ea typeface="Calibri"/>
                        </a:rPr>
                        <a:t>район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 smtClean="0">
                          <a:effectLst/>
                          <a:latin typeface="Times New Roman"/>
                          <a:ea typeface="Times New Roman"/>
                        </a:rPr>
                        <a:t>(кроме п. </a:t>
                      </a:r>
                      <a:r>
                        <a:rPr lang="ru-RU" sz="900" b="1" dirty="0" err="1" smtClean="0">
                          <a:effectLst/>
                          <a:latin typeface="Times New Roman"/>
                          <a:ea typeface="Times New Roman"/>
                        </a:rPr>
                        <a:t>Кез</a:t>
                      </a:r>
                      <a:r>
                        <a:rPr lang="ru-RU" sz="900" b="1" dirty="0" smtClean="0">
                          <a:effectLst/>
                          <a:latin typeface="Times New Roman"/>
                          <a:ea typeface="Times New Roman"/>
                        </a:rPr>
                        <a:t>)</a:t>
                      </a:r>
                      <a:endParaRPr lang="ru-RU" sz="9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651" marR="296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Arial Unicode MS"/>
                        </a:rPr>
                        <a:t>0</a:t>
                      </a:r>
                      <a:endParaRPr lang="ru-RU" sz="9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651" marR="296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651" marR="2965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Arial Unicode MS"/>
                        </a:rPr>
                        <a:t>нет</a:t>
                      </a:r>
                      <a:endParaRPr lang="ru-RU" sz="9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651" marR="296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651" marR="296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extLst>
                  <a:ext uri="{0D108BD9-81ED-4DB2-BD59-A6C34878D82A}">
                    <a16:rowId xmlns="" xmlns:a16="http://schemas.microsoft.com/office/drawing/2014/main" val="10012"/>
                  </a:ext>
                </a:extLst>
              </a:tr>
              <a:tr h="215558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 err="1">
                          <a:effectLst/>
                          <a:latin typeface="Times New Roman"/>
                          <a:ea typeface="Calibri"/>
                        </a:rPr>
                        <a:t>Кизнерский</a:t>
                      </a:r>
                      <a:r>
                        <a:rPr lang="ru-RU" sz="900" b="1" dirty="0">
                          <a:effectLst/>
                          <a:latin typeface="Times New Roman"/>
                          <a:ea typeface="Calibri"/>
                        </a:rPr>
                        <a:t> район</a:t>
                      </a:r>
                      <a:endParaRPr lang="ru-RU" sz="9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651" marR="296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Arial Unicode MS"/>
                        </a:rPr>
                        <a:t>3</a:t>
                      </a:r>
                      <a:endParaRPr lang="ru-RU" sz="9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651" marR="296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651" marR="2965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Arial Unicode MS"/>
                        </a:rPr>
                        <a:t>п. </a:t>
                      </a:r>
                      <a:r>
                        <a:rPr lang="ru-RU" sz="900" dirty="0" err="1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Arial Unicode MS"/>
                        </a:rPr>
                        <a:t>Кизнер</a:t>
                      </a:r>
                      <a:r>
                        <a:rPr lang="ru-RU" sz="9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Arial Unicode MS"/>
                        </a:rPr>
                        <a:t> (1 пл.) </a:t>
                      </a:r>
                      <a:endParaRPr lang="ru-RU" sz="9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651" marR="296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9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/>
                          <a:ea typeface="Times New Roman"/>
                          <a:cs typeface="+mn-cs"/>
                        </a:rPr>
                        <a:t>Участок в работе</a:t>
                      </a:r>
                      <a:endParaRPr kumimoji="0" lang="ru-RU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/>
                        <a:ea typeface="Times New Roman"/>
                        <a:cs typeface="+mn-cs"/>
                      </a:endParaRPr>
                    </a:p>
                  </a:txBody>
                  <a:tcPr marL="29651" marR="296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3"/>
                  </a:ext>
                </a:extLst>
              </a:tr>
              <a:tr h="107779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/>
                          <a:ea typeface="Calibri"/>
                        </a:rPr>
                        <a:t>Киясовский район</a:t>
                      </a:r>
                      <a:endParaRPr lang="ru-RU" sz="9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651" marR="296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Arial Unicode MS"/>
                        </a:rPr>
                        <a:t> </a:t>
                      </a:r>
                      <a:endParaRPr lang="ru-RU" sz="9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651" marR="296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651" marR="2965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Arial Unicode MS"/>
                        </a:rPr>
                        <a:t>нет</a:t>
                      </a:r>
                      <a:endParaRPr lang="ru-RU" sz="9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651" marR="296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651" marR="296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extLst>
                  <a:ext uri="{0D108BD9-81ED-4DB2-BD59-A6C34878D82A}">
                    <a16:rowId xmlns="" xmlns:a16="http://schemas.microsoft.com/office/drawing/2014/main" val="10014"/>
                  </a:ext>
                </a:extLst>
              </a:tr>
              <a:tr h="70982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/>
                          <a:ea typeface="Calibri"/>
                        </a:rPr>
                        <a:t>Красногорский район</a:t>
                      </a:r>
                      <a:endParaRPr lang="ru-RU" sz="9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651" marR="296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Arial Unicode MS"/>
                        </a:rPr>
                        <a:t>5</a:t>
                      </a:r>
                      <a:endParaRPr lang="ru-RU" sz="9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651" marR="296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651" marR="2965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Arial Unicode MS"/>
                        </a:rPr>
                        <a:t>нет</a:t>
                      </a:r>
                      <a:endParaRPr lang="ru-RU" sz="9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651" marR="296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651" marR="296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extLst>
                  <a:ext uri="{0D108BD9-81ED-4DB2-BD59-A6C34878D82A}">
                    <a16:rowId xmlns="" xmlns:a16="http://schemas.microsoft.com/office/drawing/2014/main" val="10015"/>
                  </a:ext>
                </a:extLst>
              </a:tr>
              <a:tr h="107779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/>
                          <a:ea typeface="Calibri"/>
                        </a:rPr>
                        <a:t>Малопургинский район</a:t>
                      </a:r>
                      <a:endParaRPr lang="ru-RU" sz="9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651" marR="296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Arial Unicode MS"/>
                        </a:rPr>
                        <a:t> </a:t>
                      </a:r>
                      <a:endParaRPr lang="ru-RU" sz="9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651" marR="296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651" marR="2965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Arial Unicode MS"/>
                        </a:rPr>
                        <a:t>нет</a:t>
                      </a:r>
                      <a:endParaRPr lang="ru-RU" sz="9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651" marR="296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651" marR="296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extLst>
                  <a:ext uri="{0D108BD9-81ED-4DB2-BD59-A6C34878D82A}">
                    <a16:rowId xmlns="" xmlns:a16="http://schemas.microsoft.com/office/drawing/2014/main" val="10016"/>
                  </a:ext>
                </a:extLst>
              </a:tr>
              <a:tr h="10804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/>
                          <a:ea typeface="Calibri"/>
                        </a:rPr>
                        <a:t>Можгинский район</a:t>
                      </a:r>
                      <a:endParaRPr lang="ru-RU" sz="9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651" marR="296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Arial Unicode MS"/>
                        </a:rPr>
                        <a:t>30</a:t>
                      </a:r>
                      <a:endParaRPr lang="ru-RU" sz="9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651" marR="296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651" marR="2965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Arial Unicode MS"/>
                        </a:rPr>
                        <a:t>нет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651" marR="296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651" marR="296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extLst>
                  <a:ext uri="{0D108BD9-81ED-4DB2-BD59-A6C34878D82A}">
                    <a16:rowId xmlns="" xmlns:a16="http://schemas.microsoft.com/office/drawing/2014/main" val="10017"/>
                  </a:ext>
                </a:extLst>
              </a:tr>
              <a:tr h="12789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/>
                          <a:ea typeface="Calibri"/>
                        </a:rPr>
                        <a:t>Сарапульский район</a:t>
                      </a:r>
                      <a:endParaRPr lang="ru-RU" sz="9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651" marR="296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Arial Unicode MS"/>
                        </a:rPr>
                        <a:t>3</a:t>
                      </a:r>
                      <a:endParaRPr lang="ru-RU" sz="9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651" marR="296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651" marR="2965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Arial Unicode MS"/>
                        </a:rPr>
                        <a:t>имеется</a:t>
                      </a:r>
                      <a:endParaRPr lang="ru-RU" sz="9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651" marR="296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9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/>
                          <a:ea typeface="Times New Roman"/>
                          <a:cs typeface="+mn-cs"/>
                        </a:rPr>
                        <a:t>Участок в работе</a:t>
                      </a:r>
                      <a:endParaRPr kumimoji="0" lang="ru-RU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/>
                        <a:ea typeface="Times New Roman"/>
                        <a:cs typeface="+mn-cs"/>
                      </a:endParaRPr>
                    </a:p>
                  </a:txBody>
                  <a:tcPr marL="29651" marR="296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8"/>
                  </a:ext>
                </a:extLst>
              </a:tr>
              <a:tr h="107779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/>
                          <a:ea typeface="Calibri"/>
                        </a:rPr>
                        <a:t>Селтинский район</a:t>
                      </a:r>
                      <a:endParaRPr lang="ru-RU" sz="9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651" marR="296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Arial Unicode MS"/>
                        </a:rPr>
                        <a:t> </a:t>
                      </a:r>
                      <a:endParaRPr lang="ru-RU" sz="9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651" marR="296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651" marR="2965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Arial Unicode MS"/>
                        </a:rPr>
                        <a:t>нет</a:t>
                      </a:r>
                      <a:endParaRPr lang="ru-RU" sz="9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651" marR="296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651" marR="296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extLst>
                  <a:ext uri="{0D108BD9-81ED-4DB2-BD59-A6C34878D82A}">
                    <a16:rowId xmlns="" xmlns:a16="http://schemas.microsoft.com/office/drawing/2014/main" val="10019"/>
                  </a:ext>
                </a:extLst>
              </a:tr>
              <a:tr h="15054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/>
                          <a:ea typeface="Calibri"/>
                        </a:rPr>
                        <a:t>Сюмсинский район</a:t>
                      </a:r>
                      <a:endParaRPr lang="ru-RU" sz="9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651" marR="296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Arial Unicode MS"/>
                        </a:rPr>
                        <a:t>6</a:t>
                      </a:r>
                      <a:endParaRPr lang="ru-RU" sz="9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651" marR="296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651" marR="2965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Arial Unicode MS"/>
                        </a:rPr>
                        <a:t>с. </a:t>
                      </a:r>
                      <a:r>
                        <a:rPr lang="ru-RU" sz="9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Arial Unicode MS"/>
                        </a:rPr>
                        <a:t>Сюмси (1 пл.)</a:t>
                      </a:r>
                      <a:endParaRPr lang="ru-RU" sz="9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651" marR="296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 smtClean="0">
                          <a:effectLst/>
                          <a:latin typeface="Times New Roman"/>
                          <a:ea typeface="Times New Roman"/>
                        </a:rPr>
                        <a:t>Проект 18-кв.дома находится на согласовании</a:t>
                      </a:r>
                      <a:endParaRPr lang="ru-RU" sz="9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651" marR="296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20"/>
                  </a:ext>
                </a:extLst>
              </a:tr>
              <a:tr h="127386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 err="1">
                          <a:effectLst/>
                          <a:latin typeface="Times New Roman"/>
                          <a:ea typeface="Calibri"/>
                        </a:rPr>
                        <a:t>Увинский</a:t>
                      </a:r>
                      <a:r>
                        <a:rPr lang="ru-RU" sz="900" b="1" dirty="0">
                          <a:effectLst/>
                          <a:latin typeface="Times New Roman"/>
                          <a:ea typeface="Calibri"/>
                        </a:rPr>
                        <a:t> </a:t>
                      </a:r>
                      <a:r>
                        <a:rPr lang="ru-RU" sz="900" b="1" dirty="0" smtClean="0">
                          <a:effectLst/>
                          <a:latin typeface="Times New Roman"/>
                          <a:ea typeface="Calibri"/>
                        </a:rPr>
                        <a:t>район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 smtClean="0">
                          <a:effectLst/>
                          <a:latin typeface="Times New Roman"/>
                          <a:ea typeface="Times New Roman"/>
                        </a:rPr>
                        <a:t>(кроме п. </a:t>
                      </a:r>
                      <a:r>
                        <a:rPr lang="ru-RU" sz="900" b="1" dirty="0" err="1" smtClean="0">
                          <a:effectLst/>
                          <a:latin typeface="Times New Roman"/>
                          <a:ea typeface="Times New Roman"/>
                        </a:rPr>
                        <a:t>Ува</a:t>
                      </a:r>
                      <a:r>
                        <a:rPr lang="ru-RU" sz="900" b="1" dirty="0" smtClean="0">
                          <a:effectLst/>
                          <a:latin typeface="Times New Roman"/>
                          <a:ea typeface="Times New Roman"/>
                        </a:rPr>
                        <a:t>)</a:t>
                      </a:r>
                      <a:endParaRPr lang="ru-RU" sz="9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651" marR="296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Arial Unicode MS"/>
                        </a:rPr>
                        <a:t>2</a:t>
                      </a:r>
                      <a:endParaRPr lang="ru-RU" sz="9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651" marR="296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651" marR="2965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нет</a:t>
                      </a:r>
                      <a:endParaRPr lang="ru-RU" sz="9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14300" marR="1143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dirty="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651" marR="296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21"/>
                  </a:ext>
                </a:extLst>
              </a:tr>
              <a:tr h="107779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 err="1">
                          <a:effectLst/>
                          <a:latin typeface="Times New Roman"/>
                          <a:ea typeface="Calibri"/>
                        </a:rPr>
                        <a:t>Шарканский</a:t>
                      </a:r>
                      <a:r>
                        <a:rPr lang="ru-RU" sz="900" b="1" dirty="0">
                          <a:effectLst/>
                          <a:latin typeface="Times New Roman"/>
                          <a:ea typeface="Calibri"/>
                        </a:rPr>
                        <a:t> район</a:t>
                      </a:r>
                      <a:endParaRPr lang="ru-RU" sz="9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651" marR="296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Arial Unicode MS"/>
                        </a:rPr>
                        <a:t>2</a:t>
                      </a:r>
                      <a:endParaRPr lang="ru-RU" sz="9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651" marR="296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651" marR="2965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Arial Unicode MS"/>
                        </a:rPr>
                        <a:t>нет</a:t>
                      </a:r>
                      <a:endParaRPr lang="ru-RU" sz="9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651" marR="296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651" marR="296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extLst>
                  <a:ext uri="{0D108BD9-81ED-4DB2-BD59-A6C34878D82A}">
                    <a16:rowId xmlns="" xmlns:a16="http://schemas.microsoft.com/office/drawing/2014/main" val="10022"/>
                  </a:ext>
                </a:extLst>
              </a:tr>
              <a:tr h="107779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 err="1">
                          <a:effectLst/>
                          <a:latin typeface="Times New Roman"/>
                          <a:ea typeface="Calibri"/>
                        </a:rPr>
                        <a:t>Юкаменский</a:t>
                      </a:r>
                      <a:r>
                        <a:rPr lang="ru-RU" sz="900" b="1" dirty="0">
                          <a:effectLst/>
                          <a:latin typeface="Times New Roman"/>
                          <a:ea typeface="Calibri"/>
                        </a:rPr>
                        <a:t> район</a:t>
                      </a:r>
                      <a:endParaRPr lang="ru-RU" sz="9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651" marR="296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Arial Unicode MS"/>
                        </a:rPr>
                        <a:t> </a:t>
                      </a:r>
                      <a:endParaRPr lang="ru-RU" sz="9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651" marR="296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651" marR="2965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Arial Unicode MS"/>
                        </a:rPr>
                        <a:t>нет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651" marR="296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651" marR="296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extLst>
                  <a:ext uri="{0D108BD9-81ED-4DB2-BD59-A6C34878D82A}">
                    <a16:rowId xmlns="" xmlns:a16="http://schemas.microsoft.com/office/drawing/2014/main" val="10023"/>
                  </a:ext>
                </a:extLst>
              </a:tr>
              <a:tr h="215558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/>
                          <a:ea typeface="Calibri"/>
                        </a:rPr>
                        <a:t>Якшур-Бодьинский район</a:t>
                      </a:r>
                      <a:endParaRPr lang="ru-RU" sz="9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651" marR="296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Arial Unicode MS"/>
                        </a:rPr>
                        <a:t>4</a:t>
                      </a:r>
                      <a:endParaRPr lang="ru-RU" sz="9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651" marR="296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 smtClean="0">
                          <a:effectLst/>
                          <a:latin typeface="Times New Roman"/>
                          <a:ea typeface="Times New Roman"/>
                        </a:rPr>
                        <a:t>16</a:t>
                      </a:r>
                      <a:endParaRPr lang="ru-RU" sz="9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651" marR="2965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Arial Unicode MS"/>
                        </a:rPr>
                        <a:t>нет</a:t>
                      </a:r>
                      <a:endParaRPr lang="ru-RU" sz="9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651" marR="296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651" marR="296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extLst>
                  <a:ext uri="{0D108BD9-81ED-4DB2-BD59-A6C34878D82A}">
                    <a16:rowId xmlns="" xmlns:a16="http://schemas.microsoft.com/office/drawing/2014/main" val="10024"/>
                  </a:ext>
                </a:extLst>
              </a:tr>
              <a:tr h="215558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/>
                          <a:ea typeface="Calibri"/>
                        </a:rPr>
                        <a:t>Ярский район</a:t>
                      </a:r>
                      <a:endParaRPr lang="ru-RU" sz="9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651" marR="296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Arial Unicode MS"/>
                        </a:rPr>
                        <a:t>3</a:t>
                      </a:r>
                      <a:endParaRPr lang="ru-RU" sz="9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651" marR="296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651" marR="2965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Arial Unicode MS"/>
                        </a:rPr>
                        <a:t>п. </a:t>
                      </a:r>
                      <a:r>
                        <a:rPr lang="ru-RU" sz="9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Arial Unicode MS"/>
                        </a:rPr>
                        <a:t>Яр  (1 пл.)</a:t>
                      </a:r>
                      <a:endParaRPr lang="ru-RU" sz="9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651" marR="296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9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/>
                          <a:ea typeface="Times New Roman"/>
                          <a:cs typeface="+mn-cs"/>
                        </a:rPr>
                        <a:t>Участок в работе</a:t>
                      </a:r>
                      <a:endParaRPr kumimoji="0" lang="ru-RU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/>
                        <a:ea typeface="Times New Roman"/>
                        <a:cs typeface="+mn-cs"/>
                      </a:endParaRPr>
                    </a:p>
                  </a:txBody>
                  <a:tcPr marL="29651" marR="296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25"/>
                  </a:ext>
                </a:extLst>
              </a:tr>
              <a:tr h="197596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>
                          <a:effectLst/>
                          <a:latin typeface="Times New Roman"/>
                          <a:ea typeface="Calibri"/>
                        </a:rPr>
                        <a:t>Итого:</a:t>
                      </a:r>
                      <a:endParaRPr lang="ru-RU" sz="9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651" marR="296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</a:rPr>
                        <a:t>71</a:t>
                      </a:r>
                      <a:endParaRPr lang="ru-RU" sz="9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651" marR="296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56</a:t>
                      </a:r>
                      <a:endParaRPr lang="ru-RU" sz="9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651" marR="2965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651" marR="296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651" marR="296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extLst>
                  <a:ext uri="{0D108BD9-81ED-4DB2-BD59-A6C34878D82A}">
                    <a16:rowId xmlns="" xmlns:a16="http://schemas.microsoft.com/office/drawing/2014/main" val="10026"/>
                  </a:ext>
                </a:extLst>
              </a:tr>
            </a:tbl>
          </a:graphicData>
        </a:graphic>
      </p:graphicFrame>
      <p:cxnSp>
        <p:nvCxnSpPr>
          <p:cNvPr id="5" name="Прямая соединительная линия 4"/>
          <p:cNvCxnSpPr/>
          <p:nvPr/>
        </p:nvCxnSpPr>
        <p:spPr>
          <a:xfrm>
            <a:off x="0" y="6597352"/>
            <a:ext cx="9144000" cy="0"/>
          </a:xfrm>
          <a:prstGeom prst="line">
            <a:avLst/>
          </a:prstGeom>
          <a:ln w="28575" cmpd="sng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60096" y="113043"/>
            <a:ext cx="323850" cy="334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7" name="Прямая соединительная линия 6"/>
          <p:cNvCxnSpPr/>
          <p:nvPr/>
        </p:nvCxnSpPr>
        <p:spPr>
          <a:xfrm>
            <a:off x="4626868" y="238120"/>
            <a:ext cx="3819525" cy="0"/>
          </a:xfrm>
          <a:prstGeom prst="line">
            <a:avLst/>
          </a:prstGeom>
          <a:noFill/>
          <a:ln w="44450" cap="flat" cmpd="sng" algn="ctr">
            <a:solidFill>
              <a:srgbClr val="D9003A"/>
            </a:solidFill>
            <a:prstDash val="solid"/>
            <a:miter lim="800000"/>
          </a:ln>
          <a:effectLst/>
        </p:spPr>
      </p:cxnSp>
      <p:pic>
        <p:nvPicPr>
          <p:cNvPr id="8" name="Рисунок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90498"/>
            <a:ext cx="504825" cy="161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Прямоугольник 8"/>
          <p:cNvSpPr/>
          <p:nvPr/>
        </p:nvSpPr>
        <p:spPr>
          <a:xfrm>
            <a:off x="611560" y="172803"/>
            <a:ext cx="4015308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ru-RU" sz="800" dirty="0">
                <a:solidFill>
                  <a:prstClr val="black">
                    <a:lumMod val="65000"/>
                    <a:lumOff val="35000"/>
                  </a:prstClr>
                </a:solidFill>
                <a:latin typeface="Arial Narrow" panose="020B0606020202030204" pitchFamily="34" charset="0"/>
              </a:rPr>
              <a:t>ОБЕСПЕЧЕНИЕ ЖИЛЫМИ ПОМЕЩЕНИЯМИ ДЕТЕЙ-СИРОТ В УДМУРТСКОЙ РЕСПУБЛИКЕ</a:t>
            </a:r>
          </a:p>
        </p:txBody>
      </p:sp>
    </p:spTree>
    <p:extLst>
      <p:ext uri="{BB962C8B-B14F-4D97-AF65-F5344CB8AC3E}">
        <p14:creationId xmlns:p14="http://schemas.microsoft.com/office/powerpoint/2010/main" val="249996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50375804"/>
              </p:ext>
            </p:extLst>
          </p:nvPr>
        </p:nvGraphicFramePr>
        <p:xfrm>
          <a:off x="395536" y="836712"/>
          <a:ext cx="8424936" cy="4043942"/>
        </p:xfrm>
        <a:graphic>
          <a:graphicData uri="http://schemas.openxmlformats.org/drawingml/2006/table">
            <a:tbl>
              <a:tblPr firstRow="1" firstCol="1" bandRow="1"/>
              <a:tblGrid>
                <a:gridCol w="1512168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260140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260140"/>
                <a:gridCol w="1584176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2808312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</a:tblGrid>
              <a:tr h="50405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 smtClean="0">
                          <a:effectLst/>
                          <a:latin typeface="Times New Roman"/>
                          <a:ea typeface="Calibri"/>
                        </a:rPr>
                        <a:t>МО 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 smtClean="0">
                          <a:effectLst/>
                          <a:latin typeface="Times New Roman"/>
                          <a:ea typeface="Calibri"/>
                        </a:rPr>
                        <a:t>более </a:t>
                      </a:r>
                      <a:r>
                        <a:rPr lang="ru-RU" sz="1000" b="1" baseline="0" dirty="0" smtClean="0">
                          <a:effectLst/>
                          <a:latin typeface="Times New Roman"/>
                          <a:ea typeface="Calibri"/>
                        </a:rPr>
                        <a:t>10 тыс. населения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651" marR="296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078230" algn="l"/>
                        </a:tabLst>
                      </a:pPr>
                      <a:r>
                        <a:rPr lang="ru-RU" sz="1000" b="1" dirty="0">
                          <a:effectLst/>
                          <a:latin typeface="Times New Roman"/>
                          <a:ea typeface="Times New Roman"/>
                        </a:rPr>
                        <a:t>Наличие </a:t>
                      </a:r>
                      <a:r>
                        <a:rPr lang="ru-RU" sz="1000" b="1" dirty="0" err="1">
                          <a:effectLst/>
                          <a:latin typeface="Times New Roman"/>
                          <a:ea typeface="Times New Roman"/>
                        </a:rPr>
                        <a:t>спецжилфонда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651" marR="296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078230" algn="l"/>
                        </a:tabLst>
                        <a:defRPr/>
                      </a:pPr>
                      <a:r>
                        <a:rPr kumimoji="0" lang="ru-RU" sz="9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/>
                          <a:ea typeface="Times New Roman"/>
                          <a:cs typeface="+mn-cs"/>
                        </a:rPr>
                        <a:t>Исключено из состава </a:t>
                      </a:r>
                      <a:r>
                        <a:rPr kumimoji="0" lang="ru-RU" sz="900" b="1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/>
                          <a:ea typeface="Times New Roman"/>
                          <a:cs typeface="+mn-cs"/>
                        </a:rPr>
                        <a:t>спецжилфонда</a:t>
                      </a:r>
                      <a:endParaRPr kumimoji="0" lang="ru-RU" sz="9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/>
                        <a:ea typeface="Times New Roman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078230" algn="l"/>
                        </a:tabLst>
                        <a:defRPr/>
                      </a:pPr>
                      <a:r>
                        <a:rPr kumimoji="0" lang="ru-RU" sz="9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/>
                          <a:ea typeface="Times New Roman"/>
                          <a:cs typeface="+mn-cs"/>
                        </a:rPr>
                        <a:t> в 2019 году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651" marR="2965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078230" algn="l"/>
                        </a:tabLst>
                      </a:pPr>
                      <a:r>
                        <a:rPr lang="ru-RU" sz="1000" b="1" dirty="0">
                          <a:effectLst/>
                          <a:latin typeface="Times New Roman"/>
                          <a:ea typeface="Times New Roman"/>
                        </a:rPr>
                        <a:t>Наличие площадок под строительство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651" marR="296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078230" algn="l"/>
                        </a:tabLst>
                        <a:defRPr/>
                      </a:pPr>
                      <a:r>
                        <a:rPr lang="ru-RU" sz="1000" b="1" dirty="0" smtClean="0">
                          <a:effectLst/>
                          <a:latin typeface="Times New Roman"/>
                          <a:ea typeface="Times New Roman"/>
                        </a:rPr>
                        <a:t>Примечание</a:t>
                      </a:r>
                      <a:endParaRPr lang="ru-RU" sz="1000" dirty="0" smtClean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078230" algn="l"/>
                        </a:tabLst>
                      </a:pP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651" marR="296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200223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 smtClean="0">
                          <a:effectLst/>
                          <a:latin typeface="Times New Roman"/>
                          <a:ea typeface="Calibri"/>
                        </a:rPr>
                        <a:t>п. Балезино</a:t>
                      </a:r>
                      <a:endParaRPr lang="ru-RU" sz="10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651" marR="296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Arial Unicode MS"/>
                        </a:rPr>
                        <a:t>12</a:t>
                      </a:r>
                      <a:endParaRPr lang="ru-RU" sz="10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651" marR="296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651" marR="2965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Arial Unicode MS"/>
                        </a:rPr>
                        <a:t>нет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651" marR="296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651" marR="296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22574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 smtClean="0">
                          <a:effectLst/>
                          <a:latin typeface="Times New Roman"/>
                          <a:ea typeface="Calibri"/>
                        </a:rPr>
                        <a:t>с. Завьялово</a:t>
                      </a:r>
                      <a:endParaRPr lang="ru-RU" sz="10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651" marR="296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Arial Unicode MS"/>
                        </a:rPr>
                        <a:t>7</a:t>
                      </a:r>
                      <a:endParaRPr lang="ru-RU" sz="10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651" marR="296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5</a:t>
                      </a:r>
                      <a:endParaRPr lang="ru-RU" sz="10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651" marR="2965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Arial Unicode MS"/>
                        </a:rPr>
                        <a:t>нет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651" marR="296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651" marR="296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22574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 smtClean="0">
                          <a:effectLst/>
                          <a:latin typeface="Times New Roman"/>
                          <a:ea typeface="Calibri"/>
                        </a:rPr>
                        <a:t>п. Игра</a:t>
                      </a:r>
                      <a:endParaRPr lang="ru-RU" sz="10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651" marR="296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b="1" dirty="0" smtClean="0">
                        <a:solidFill>
                          <a:schemeClr val="tx1"/>
                        </a:solidFill>
                        <a:effectLst/>
                        <a:latin typeface="Times New Roman"/>
                        <a:ea typeface="Arial Unicode MS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Arial Unicode MS"/>
                        </a:rPr>
                        <a:t>11</a:t>
                      </a:r>
                      <a:endParaRPr lang="ru-RU" sz="10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651" marR="296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 smtClean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17</a:t>
                      </a:r>
                      <a:endParaRPr lang="ru-RU" sz="10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651" marR="2965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 smtClean="0">
                        <a:solidFill>
                          <a:schemeClr val="tx1"/>
                        </a:solidFill>
                        <a:effectLst/>
                        <a:latin typeface="Times New Roman"/>
                        <a:ea typeface="Arial Unicode MS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Arial Unicode MS"/>
                        </a:rPr>
                        <a:t>2 пл.</a:t>
                      </a:r>
                      <a:endParaRPr lang="ru-RU" sz="10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651" marR="296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 smtClean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Times New Roman"/>
                          <a:ea typeface="Times New Roman"/>
                        </a:rPr>
                        <a:t>Отказано по причине расположения в зоне учебно-образовательного назначения, </a:t>
                      </a:r>
                      <a:r>
                        <a:rPr lang="ru-RU" sz="1000" baseline="0" dirty="0" smtClean="0">
                          <a:effectLst/>
                          <a:latin typeface="Times New Roman"/>
                          <a:ea typeface="Times New Roman"/>
                        </a:rPr>
                        <a:t>недостаточной ширины земельного участка. 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aseline="0" dirty="0" smtClean="0">
                          <a:effectLst/>
                          <a:latin typeface="Times New Roman"/>
                          <a:ea typeface="Times New Roman"/>
                        </a:rPr>
                        <a:t>Кроме того, численность населения 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aseline="0" dirty="0" smtClean="0">
                          <a:effectLst/>
                          <a:latin typeface="Times New Roman"/>
                          <a:ea typeface="Times New Roman"/>
                        </a:rPr>
                        <a:t>более 10 </a:t>
                      </a:r>
                      <a:r>
                        <a:rPr lang="ru-RU" sz="1000" baseline="0" dirty="0" err="1" smtClean="0">
                          <a:effectLst/>
                          <a:latin typeface="Times New Roman"/>
                          <a:ea typeface="Times New Roman"/>
                        </a:rPr>
                        <a:t>тыс.чел</a:t>
                      </a:r>
                      <a:r>
                        <a:rPr lang="ru-RU" sz="1000" baseline="0" dirty="0" smtClean="0">
                          <a:effectLst/>
                          <a:latin typeface="Times New Roman"/>
                          <a:ea typeface="Times New Roman"/>
                        </a:rPr>
                        <a:t>.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651" marR="296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200223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 smtClean="0">
                          <a:effectLst/>
                          <a:latin typeface="Times New Roman"/>
                          <a:ea typeface="Calibri"/>
                        </a:rPr>
                        <a:t>г. Камбарка</a:t>
                      </a:r>
                      <a:endParaRPr lang="ru-RU" sz="10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651" marR="296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Arial Unicode MS"/>
                        </a:rPr>
                        <a:t>4</a:t>
                      </a:r>
                      <a:endParaRPr lang="ru-RU" sz="10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651" marR="296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651" marR="2965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Arial Unicode MS"/>
                        </a:rPr>
                        <a:t>нет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651" marR="296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651" marR="296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200223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 smtClean="0">
                          <a:effectLst/>
                          <a:latin typeface="Times New Roman"/>
                          <a:ea typeface="Calibri"/>
                        </a:rPr>
                        <a:t>п. </a:t>
                      </a:r>
                      <a:r>
                        <a:rPr lang="ru-RU" sz="1000" b="1" dirty="0" err="1" smtClean="0">
                          <a:effectLst/>
                          <a:latin typeface="Times New Roman"/>
                          <a:ea typeface="Calibri"/>
                        </a:rPr>
                        <a:t>Кез</a:t>
                      </a:r>
                      <a:endParaRPr lang="ru-RU" sz="10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651" marR="296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Arial Unicode MS"/>
                        </a:rPr>
                        <a:t>16</a:t>
                      </a:r>
                      <a:endParaRPr lang="ru-RU" sz="10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651" marR="296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651" marR="2965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Arial Unicode MS"/>
                        </a:rPr>
                        <a:t>нет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651" marR="296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651" marR="296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183532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 smtClean="0">
                          <a:effectLst/>
                          <a:latin typeface="Times New Roman"/>
                          <a:ea typeface="Calibri"/>
                        </a:rPr>
                        <a:t>п. </a:t>
                      </a:r>
                      <a:r>
                        <a:rPr lang="ru-RU" sz="1000" b="1" dirty="0" err="1" smtClean="0">
                          <a:effectLst/>
                          <a:latin typeface="Times New Roman"/>
                          <a:ea typeface="Calibri"/>
                        </a:rPr>
                        <a:t>Ува</a:t>
                      </a:r>
                      <a:endParaRPr lang="ru-RU" sz="10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651" marR="296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Arial Unicode MS"/>
                        </a:rPr>
                        <a:t>28</a:t>
                      </a:r>
                      <a:endParaRPr lang="ru-RU" sz="10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651" marR="296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16</a:t>
                      </a:r>
                      <a:endParaRPr lang="ru-RU" sz="10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651" marR="2965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Arial Unicode MS"/>
                        </a:rPr>
                        <a:t>3 пл.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651" marR="296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9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/>
                          <a:ea typeface="Times New Roman"/>
                          <a:cs typeface="+mn-cs"/>
                        </a:rPr>
                        <a:t>Участки в работе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651" marR="296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200223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effectLst/>
                          <a:latin typeface="Times New Roman"/>
                          <a:ea typeface="Calibri"/>
                        </a:rPr>
                        <a:t>г. Воткинск</a:t>
                      </a:r>
                      <a:endParaRPr lang="ru-RU" sz="10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651" marR="296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Arial Unicode MS"/>
                        </a:rPr>
                        <a:t>47</a:t>
                      </a:r>
                      <a:endParaRPr lang="ru-RU" sz="10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651" marR="296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651" marR="2965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Arial Unicode MS"/>
                        </a:rPr>
                        <a:t>-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651" marR="296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651" marR="296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22574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</a:rPr>
                        <a:t>г. Глазов</a:t>
                      </a:r>
                      <a:endParaRPr lang="ru-RU" sz="10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651" marR="296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Arial Unicode MS"/>
                        </a:rPr>
                        <a:t>97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651" marR="296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Times New Roman"/>
                          <a:ea typeface="Times New Roman"/>
                        </a:rPr>
                        <a:t>5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651" marR="2965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Arial Unicode MS"/>
                        </a:rPr>
                        <a:t>имеется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651" marR="296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9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/>
                          <a:ea typeface="Times New Roman"/>
                          <a:cs typeface="+mn-cs"/>
                        </a:rPr>
                        <a:t>Участок в работе</a:t>
                      </a:r>
                      <a:endParaRPr kumimoji="0" lang="ru-RU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/>
                        <a:ea typeface="Times New Roman"/>
                        <a:cs typeface="+mn-cs"/>
                      </a:endParaRPr>
                    </a:p>
                  </a:txBody>
                  <a:tcPr marL="29651" marR="296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  <a:tr h="22574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</a:rPr>
                        <a:t>г. Ижевск</a:t>
                      </a:r>
                      <a:endParaRPr lang="ru-RU" sz="10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651" marR="296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Arial Unicode MS"/>
                        </a:rPr>
                        <a:t>373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651" marR="296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Times New Roman"/>
                          <a:ea typeface="Times New Roman"/>
                        </a:rPr>
                        <a:t>9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651" marR="2965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Arial Unicode MS"/>
                        </a:rPr>
                        <a:t>-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651" marR="296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651" marR="296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extLst>
                  <a:ext uri="{0D108BD9-81ED-4DB2-BD59-A6C34878D82A}">
                    <a16:rowId xmlns="" xmlns:a16="http://schemas.microsoft.com/office/drawing/2014/main" val="10009"/>
                  </a:ext>
                </a:extLst>
              </a:tr>
              <a:tr h="22574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</a:rPr>
                        <a:t>г. Можга</a:t>
                      </a:r>
                      <a:endParaRPr lang="ru-RU" sz="10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651" marR="296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Arial Unicode MS"/>
                        </a:rPr>
                        <a:t>33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651" marR="296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Times New Roman"/>
                          <a:ea typeface="Times New Roman"/>
                        </a:rPr>
                        <a:t>10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651" marR="2965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Arial Unicode MS"/>
                        </a:rPr>
                        <a:t>имеется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651" marR="296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9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/>
                          <a:ea typeface="Times New Roman"/>
                          <a:cs typeface="+mn-cs"/>
                        </a:rPr>
                        <a:t>Участок в работе</a:t>
                      </a:r>
                      <a:endParaRPr kumimoji="0" lang="ru-RU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/>
                        <a:ea typeface="Times New Roman"/>
                        <a:cs typeface="+mn-cs"/>
                      </a:endParaRPr>
                    </a:p>
                  </a:txBody>
                  <a:tcPr marL="29651" marR="296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0"/>
                  </a:ext>
                </a:extLst>
              </a:tr>
              <a:tr h="22574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effectLst/>
                          <a:latin typeface="Times New Roman"/>
                          <a:ea typeface="Calibri"/>
                        </a:rPr>
                        <a:t>г. Сарапул</a:t>
                      </a:r>
                      <a:endParaRPr lang="ru-RU" sz="10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651" marR="296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Arial Unicode MS"/>
                        </a:rPr>
                        <a:t>33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651" marR="296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Times New Roman"/>
                          <a:ea typeface="Times New Roman"/>
                        </a:rPr>
                        <a:t>39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651" marR="2965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Arial Unicode MS"/>
                        </a:rPr>
                        <a:t>-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651" marR="296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651" marR="296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extLst>
                  <a:ext uri="{0D108BD9-81ED-4DB2-BD59-A6C34878D82A}">
                    <a16:rowId xmlns="" xmlns:a16="http://schemas.microsoft.com/office/drawing/2014/main" val="10011"/>
                  </a:ext>
                </a:extLst>
              </a:tr>
              <a:tr h="22574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effectLst/>
                          <a:latin typeface="Times New Roman"/>
                          <a:ea typeface="Calibri"/>
                        </a:rPr>
                        <a:t>Итого:</a:t>
                      </a:r>
                      <a:endParaRPr lang="ru-RU" sz="10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651" marR="296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</a:rPr>
                        <a:t>661</a:t>
                      </a:r>
                      <a:endParaRPr lang="ru-RU" sz="10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651" marR="296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101</a:t>
                      </a:r>
                      <a:endParaRPr lang="ru-RU" sz="10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651" marR="2965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651" marR="296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651" marR="296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extLst>
                  <a:ext uri="{0D108BD9-81ED-4DB2-BD59-A6C34878D82A}">
                    <a16:rowId xmlns="" xmlns:a16="http://schemas.microsoft.com/office/drawing/2014/main" val="10012"/>
                  </a:ext>
                </a:extLst>
              </a:tr>
            </a:tbl>
          </a:graphicData>
        </a:graphic>
      </p:graphicFrame>
      <p:pic>
        <p:nvPicPr>
          <p:cNvPr id="3" name="Рисунок 1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90498"/>
            <a:ext cx="504825" cy="161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611560" y="172803"/>
            <a:ext cx="4015308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ru-RU" sz="800" dirty="0">
                <a:solidFill>
                  <a:prstClr val="black">
                    <a:lumMod val="65000"/>
                    <a:lumOff val="35000"/>
                  </a:prstClr>
                </a:solidFill>
                <a:latin typeface="Arial Narrow" panose="020B0606020202030204" pitchFamily="34" charset="0"/>
              </a:rPr>
              <a:t>ОБЕСПЕЧЕНИЕ ЖИЛЫМИ ПОМЕЩЕНИЯМИ ДЕТЕЙ-СИРОТ В УДМУРТСКОЙ РЕСПУБЛИКЕ</a:t>
            </a: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4499992" y="280525"/>
            <a:ext cx="3960440" cy="0"/>
          </a:xfrm>
          <a:prstGeom prst="line">
            <a:avLst/>
          </a:prstGeom>
          <a:noFill/>
          <a:ln w="44450" cap="flat" cmpd="sng" algn="ctr">
            <a:solidFill>
              <a:srgbClr val="D9003A"/>
            </a:solidFill>
            <a:prstDash val="solid"/>
            <a:miter lim="800000"/>
          </a:ln>
          <a:effectLst/>
        </p:spPr>
      </p:cxnSp>
      <p:pic>
        <p:nvPicPr>
          <p:cNvPr id="6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60096" y="113043"/>
            <a:ext cx="323850" cy="334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9" name="Прямая соединительная линия 8"/>
          <p:cNvCxnSpPr/>
          <p:nvPr/>
        </p:nvCxnSpPr>
        <p:spPr>
          <a:xfrm>
            <a:off x="0" y="6453336"/>
            <a:ext cx="9144000" cy="0"/>
          </a:xfrm>
          <a:prstGeom prst="line">
            <a:avLst/>
          </a:prstGeom>
          <a:ln w="28575" cmpd="sng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5449391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69683405"/>
              </p:ext>
            </p:extLst>
          </p:nvPr>
        </p:nvGraphicFramePr>
        <p:xfrm>
          <a:off x="159101" y="388247"/>
          <a:ext cx="8681781" cy="6121987"/>
        </p:xfrm>
        <a:graphic>
          <a:graphicData uri="http://schemas.openxmlformats.org/drawingml/2006/table">
            <a:tbl>
              <a:tblPr firstRow="1" firstCol="1" bandRow="1"/>
              <a:tblGrid>
                <a:gridCol w="1684657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979639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584176"/>
                <a:gridCol w="1480981"/>
                <a:gridCol w="1800200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152128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</a:tblGrid>
              <a:tr h="3600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b="1" dirty="0" smtClean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 smtClean="0">
                          <a:effectLst/>
                          <a:latin typeface="Times New Roman"/>
                          <a:ea typeface="Times New Roman"/>
                        </a:rPr>
                        <a:t>МО в УР</a:t>
                      </a:r>
                      <a:endParaRPr lang="ru-RU" sz="9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651" marR="296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078230" algn="l"/>
                        </a:tabLst>
                      </a:pPr>
                      <a:r>
                        <a:rPr lang="ru-RU" sz="900" b="1" dirty="0" smtClean="0">
                          <a:effectLst/>
                          <a:latin typeface="Times New Roman"/>
                          <a:ea typeface="Times New Roman"/>
                        </a:rPr>
                        <a:t>Состав </a:t>
                      </a:r>
                      <a:r>
                        <a:rPr lang="ru-RU" sz="900" b="1" dirty="0" err="1" smtClean="0">
                          <a:effectLst/>
                          <a:latin typeface="Times New Roman"/>
                          <a:ea typeface="Times New Roman"/>
                        </a:rPr>
                        <a:t>спецжилфонда</a:t>
                      </a:r>
                      <a:r>
                        <a:rPr lang="ru-RU" sz="900" b="1" dirty="0" smtClean="0">
                          <a:effectLst/>
                          <a:latin typeface="Times New Roman"/>
                          <a:ea typeface="Times New Roman"/>
                        </a:rPr>
                        <a:t> УР</a:t>
                      </a:r>
                      <a:endParaRPr lang="ru-RU" sz="9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651" marR="296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078230" algn="l"/>
                        </a:tabLst>
                      </a:pPr>
                      <a:r>
                        <a:rPr lang="ru-RU" sz="900" b="1" dirty="0" smtClean="0">
                          <a:effectLst/>
                          <a:latin typeface="Times New Roman"/>
                          <a:ea typeface="Times New Roman"/>
                        </a:rPr>
                        <a:t>Исключено из состава </a:t>
                      </a:r>
                      <a:r>
                        <a:rPr lang="ru-RU" sz="900" b="1" dirty="0" err="1" smtClean="0">
                          <a:effectLst/>
                          <a:latin typeface="Times New Roman"/>
                          <a:ea typeface="Times New Roman"/>
                        </a:rPr>
                        <a:t>спецжилфонда</a:t>
                      </a:r>
                      <a:endParaRPr lang="ru-RU" sz="900" b="1" dirty="0" smtClean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078230" algn="l"/>
                        </a:tabLst>
                      </a:pPr>
                      <a:r>
                        <a:rPr lang="ru-RU" sz="900" b="1" dirty="0" smtClean="0">
                          <a:effectLst/>
                          <a:latin typeface="Times New Roman"/>
                          <a:ea typeface="Times New Roman"/>
                        </a:rPr>
                        <a:t> в 2019 году</a:t>
                      </a:r>
                      <a:endParaRPr lang="ru-RU" sz="9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651" marR="2965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078230" algn="l"/>
                        </a:tabLst>
                      </a:pPr>
                      <a:r>
                        <a:rPr lang="ru-RU" sz="900" b="1" dirty="0" smtClean="0">
                          <a:effectLst/>
                          <a:latin typeface="Times New Roman"/>
                          <a:ea typeface="Times New Roman"/>
                        </a:rPr>
                        <a:t>Будет исключено из состава </a:t>
                      </a:r>
                      <a:r>
                        <a:rPr lang="ru-RU" sz="900" b="1" dirty="0" err="1" smtClean="0">
                          <a:effectLst/>
                          <a:latin typeface="Times New Roman"/>
                          <a:ea typeface="Times New Roman"/>
                        </a:rPr>
                        <a:t>спецжилфонда</a:t>
                      </a:r>
                      <a:r>
                        <a:rPr lang="ru-RU" sz="900" b="1" dirty="0" smtClean="0">
                          <a:effectLst/>
                          <a:latin typeface="Times New Roman"/>
                          <a:ea typeface="Times New Roman"/>
                        </a:rPr>
                        <a:t> в 2020 году</a:t>
                      </a:r>
                      <a:endParaRPr lang="ru-RU" sz="9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651" marR="2965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078230" algn="l"/>
                        </a:tabLst>
                      </a:pPr>
                      <a:r>
                        <a:rPr lang="ru-RU" sz="900" b="1" dirty="0" smtClean="0">
                          <a:effectLst/>
                          <a:latin typeface="Times New Roman"/>
                          <a:ea typeface="Times New Roman"/>
                        </a:rPr>
                        <a:t>Приобретено Минстроем УР 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078230" algn="l"/>
                        </a:tabLst>
                      </a:pPr>
                      <a:r>
                        <a:rPr lang="ru-RU" sz="900" b="1" dirty="0" smtClean="0">
                          <a:effectLst/>
                          <a:latin typeface="Times New Roman"/>
                          <a:ea typeface="Times New Roman"/>
                        </a:rPr>
                        <a:t>на</a:t>
                      </a:r>
                      <a:r>
                        <a:rPr lang="ru-RU" sz="900" b="1" baseline="0" dirty="0" smtClean="0">
                          <a:effectLst/>
                          <a:latin typeface="Times New Roman"/>
                          <a:ea typeface="Times New Roman"/>
                        </a:rPr>
                        <a:t> 10.06.2020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078230" algn="l"/>
                        </a:tabLst>
                      </a:pPr>
                      <a:r>
                        <a:rPr lang="ru-RU" sz="900" b="1" baseline="0" dirty="0" smtClean="0">
                          <a:effectLst/>
                          <a:latin typeface="Times New Roman"/>
                          <a:ea typeface="Times New Roman"/>
                        </a:rPr>
                        <a:t> (распоряжения МИО)</a:t>
                      </a:r>
                      <a:endParaRPr lang="ru-RU" sz="9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651" marR="296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078230" algn="l"/>
                        </a:tabLst>
                      </a:pPr>
                      <a:r>
                        <a:rPr lang="ru-RU" sz="900" b="1" dirty="0" smtClean="0">
                          <a:effectLst/>
                          <a:latin typeface="Times New Roman"/>
                          <a:ea typeface="Times New Roman"/>
                        </a:rPr>
                        <a:t>Планируется приобретение</a:t>
                      </a:r>
                      <a:r>
                        <a:rPr lang="ru-RU" sz="900" b="1" baseline="0" dirty="0" smtClean="0">
                          <a:effectLst/>
                          <a:latin typeface="Times New Roman"/>
                          <a:ea typeface="Times New Roman"/>
                        </a:rPr>
                        <a:t> 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078230" algn="l"/>
                        </a:tabLst>
                      </a:pPr>
                      <a:r>
                        <a:rPr lang="ru-RU" sz="900" b="1" baseline="0" dirty="0" smtClean="0">
                          <a:effectLst/>
                          <a:latin typeface="Times New Roman"/>
                          <a:ea typeface="Times New Roman"/>
                        </a:rPr>
                        <a:t>до конца 2020</a:t>
                      </a:r>
                      <a:endParaRPr lang="ru-RU" sz="9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651" marR="296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5152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9pPr>
                    </a:lstStyle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 err="1">
                          <a:effectLst/>
                          <a:latin typeface="Times New Roman"/>
                          <a:ea typeface="Calibri"/>
                        </a:rPr>
                        <a:t>Алнашский</a:t>
                      </a:r>
                      <a:r>
                        <a:rPr lang="ru-RU" sz="1000" b="1" dirty="0">
                          <a:effectLst/>
                          <a:latin typeface="Times New Roman"/>
                          <a:ea typeface="Calibri"/>
                        </a:rPr>
                        <a:t> район</a:t>
                      </a:r>
                      <a:endParaRPr lang="ru-RU" sz="10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651" marR="296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Arial Unicode MS"/>
                        </a:rPr>
                        <a:t>1</a:t>
                      </a:r>
                      <a:endParaRPr lang="ru-RU" sz="10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651" marR="296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651" marR="2965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651" marR="2965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1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1 </a:t>
                      </a:r>
                      <a:r>
                        <a:rPr kumimoji="0" lang="ru-RU" sz="8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uLnTx/>
                          <a:uFillTx/>
                          <a:latin typeface="Times New Roman"/>
                          <a:ea typeface="Times New Roman"/>
                          <a:cs typeface="+mn-cs"/>
                        </a:rPr>
                        <a:t>(контракт </a:t>
                      </a:r>
                      <a:r>
                        <a:rPr kumimoji="0" lang="ru-RU" sz="80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uLnTx/>
                          <a:uFillTx/>
                          <a:latin typeface="Times New Roman"/>
                          <a:ea typeface="Times New Roman"/>
                          <a:cs typeface="+mn-cs"/>
                        </a:rPr>
                        <a:t>и средства 2019)</a:t>
                      </a:r>
                    </a:p>
                  </a:txBody>
                  <a:tcPr marL="29651" marR="296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 smtClean="0">
                          <a:effectLst/>
                          <a:latin typeface="Times New Roman"/>
                          <a:ea typeface="Times New Roman"/>
                        </a:rPr>
                        <a:t>3</a:t>
                      </a:r>
                      <a:endParaRPr lang="ru-RU" sz="10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651" marR="296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15152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9pPr>
                    </a:lstStyle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 err="1">
                          <a:effectLst/>
                          <a:latin typeface="Times New Roman"/>
                          <a:ea typeface="Calibri"/>
                        </a:rPr>
                        <a:t>Балезинский</a:t>
                      </a:r>
                      <a:r>
                        <a:rPr lang="ru-RU" sz="1000" b="1" dirty="0">
                          <a:effectLst/>
                          <a:latin typeface="Times New Roman"/>
                          <a:ea typeface="Calibri"/>
                        </a:rPr>
                        <a:t> </a:t>
                      </a:r>
                      <a:r>
                        <a:rPr lang="ru-RU" sz="1000" b="1" dirty="0" smtClean="0">
                          <a:effectLst/>
                          <a:latin typeface="Times New Roman"/>
                          <a:ea typeface="Calibri"/>
                        </a:rPr>
                        <a:t>район</a:t>
                      </a:r>
                      <a:endParaRPr lang="ru-RU" sz="10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651" marR="296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Arial Unicode MS"/>
                        </a:rPr>
                        <a:t>12</a:t>
                      </a:r>
                      <a:endParaRPr lang="ru-RU" sz="10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651" marR="296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651" marR="2965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651" marR="2965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651" marR="296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 smtClean="0">
                          <a:effectLst/>
                          <a:latin typeface="Times New Roman"/>
                          <a:ea typeface="Times New Roman"/>
                        </a:rPr>
                        <a:t>7</a:t>
                      </a:r>
                      <a:endParaRPr lang="ru-RU" sz="10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651" marR="296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15152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9pPr>
                    </a:lstStyle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 err="1">
                          <a:effectLst/>
                          <a:latin typeface="Times New Roman"/>
                          <a:ea typeface="Calibri"/>
                        </a:rPr>
                        <a:t>Вавожский</a:t>
                      </a:r>
                      <a:r>
                        <a:rPr lang="ru-RU" sz="1000" b="1" dirty="0">
                          <a:effectLst/>
                          <a:latin typeface="Times New Roman"/>
                          <a:ea typeface="Calibri"/>
                        </a:rPr>
                        <a:t> район</a:t>
                      </a:r>
                      <a:endParaRPr lang="ru-RU" sz="10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651" marR="296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Arial Unicode MS"/>
                        </a:rPr>
                        <a:t> 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651" marR="296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651" marR="2965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651" marR="2965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651" marR="296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 smtClean="0">
                          <a:effectLst/>
                          <a:latin typeface="Times New Roman"/>
                          <a:ea typeface="Times New Roman"/>
                        </a:rPr>
                        <a:t>3</a:t>
                      </a:r>
                      <a:endParaRPr lang="ru-RU" sz="10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651" marR="296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17450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9pPr>
                    </a:lstStyle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 err="1">
                          <a:effectLst/>
                          <a:latin typeface="Times New Roman"/>
                          <a:ea typeface="Calibri"/>
                        </a:rPr>
                        <a:t>Воткинский</a:t>
                      </a:r>
                      <a:r>
                        <a:rPr lang="ru-RU" sz="1000" b="1" dirty="0">
                          <a:effectLst/>
                          <a:latin typeface="Times New Roman"/>
                          <a:ea typeface="Calibri"/>
                        </a:rPr>
                        <a:t> район</a:t>
                      </a:r>
                      <a:endParaRPr lang="ru-RU" sz="10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651" marR="296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651" marR="296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0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/>
                          <a:ea typeface="Arial Unicode MS"/>
                          <a:cs typeface="+mn-cs"/>
                        </a:rPr>
                        <a:t>24</a:t>
                      </a:r>
                      <a:endParaRPr lang="ru-RU" sz="1000" b="1" i="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651" marR="2965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000" i="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651" marR="2965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651" marR="296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 smtClean="0">
                          <a:effectLst/>
                          <a:latin typeface="Times New Roman"/>
                          <a:ea typeface="Times New Roman"/>
                        </a:rPr>
                        <a:t>5</a:t>
                      </a:r>
                      <a:endParaRPr lang="ru-RU" sz="10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651" marR="296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15152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9pPr>
                    </a:lstStyle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 err="1">
                          <a:effectLst/>
                          <a:latin typeface="Times New Roman"/>
                          <a:ea typeface="Calibri"/>
                        </a:rPr>
                        <a:t>Глазовский</a:t>
                      </a:r>
                      <a:r>
                        <a:rPr lang="ru-RU" sz="1000" b="1" dirty="0">
                          <a:effectLst/>
                          <a:latin typeface="Times New Roman"/>
                          <a:ea typeface="Calibri"/>
                        </a:rPr>
                        <a:t> район</a:t>
                      </a:r>
                      <a:endParaRPr lang="ru-RU" sz="10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651" marR="296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Arial Unicode MS"/>
                        </a:rPr>
                        <a:t> 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651" marR="296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651" marR="2965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651" marR="2965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651" marR="296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 smtClean="0">
                          <a:effectLst/>
                          <a:latin typeface="Times New Roman"/>
                          <a:ea typeface="Times New Roman"/>
                        </a:rPr>
                        <a:t>3</a:t>
                      </a:r>
                      <a:endParaRPr lang="ru-RU" sz="10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651" marR="296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15152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9pPr>
                    </a:lstStyle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 err="1">
                          <a:effectLst/>
                          <a:latin typeface="Times New Roman"/>
                          <a:ea typeface="Calibri"/>
                        </a:rPr>
                        <a:t>Граховский</a:t>
                      </a:r>
                      <a:r>
                        <a:rPr lang="ru-RU" sz="1000" b="1" dirty="0">
                          <a:effectLst/>
                          <a:latin typeface="Times New Roman"/>
                          <a:ea typeface="Calibri"/>
                        </a:rPr>
                        <a:t> район</a:t>
                      </a:r>
                      <a:endParaRPr lang="ru-RU" sz="10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651" marR="296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Arial Unicode MS"/>
                        </a:rPr>
                        <a:t>1</a:t>
                      </a:r>
                      <a:endParaRPr lang="ru-RU" sz="10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651" marR="296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651" marR="2965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651" marR="2965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651" marR="296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 smtClean="0">
                          <a:effectLst/>
                          <a:latin typeface="Times New Roman"/>
                          <a:ea typeface="Times New Roman"/>
                        </a:rPr>
                        <a:t>0</a:t>
                      </a:r>
                      <a:endParaRPr lang="ru-RU" sz="10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651" marR="296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15152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9pPr>
                    </a:lstStyle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 err="1">
                          <a:effectLst/>
                          <a:latin typeface="Times New Roman"/>
                          <a:ea typeface="Calibri"/>
                        </a:rPr>
                        <a:t>Дебесский</a:t>
                      </a:r>
                      <a:r>
                        <a:rPr lang="ru-RU" sz="1000" b="1" dirty="0">
                          <a:effectLst/>
                          <a:latin typeface="Times New Roman"/>
                          <a:ea typeface="Calibri"/>
                        </a:rPr>
                        <a:t> район</a:t>
                      </a:r>
                      <a:endParaRPr lang="ru-RU" sz="10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651" marR="296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Arial Unicode MS"/>
                        </a:rPr>
                        <a:t> 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651" marR="296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651" marR="2965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651" marR="2965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651" marR="296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 smtClean="0">
                          <a:effectLst/>
                          <a:latin typeface="Times New Roman"/>
                          <a:ea typeface="Times New Roman"/>
                        </a:rPr>
                        <a:t>0</a:t>
                      </a:r>
                      <a:endParaRPr lang="ru-RU" sz="10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651" marR="296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18693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1" dirty="0" err="1">
                          <a:effectLst/>
                          <a:latin typeface="Times New Roman"/>
                          <a:ea typeface="Calibri"/>
                        </a:rPr>
                        <a:t>Завьяловский</a:t>
                      </a:r>
                      <a:r>
                        <a:rPr lang="ru-RU" sz="1000" b="1" dirty="0">
                          <a:effectLst/>
                          <a:latin typeface="Times New Roman"/>
                          <a:ea typeface="Calibri"/>
                        </a:rPr>
                        <a:t> </a:t>
                      </a:r>
                      <a:r>
                        <a:rPr lang="ru-RU" sz="1000" b="1" dirty="0" smtClean="0">
                          <a:effectLst/>
                          <a:latin typeface="Times New Roman"/>
                          <a:ea typeface="Calibri"/>
                        </a:rPr>
                        <a:t>район </a:t>
                      </a:r>
                    </a:p>
                  </a:txBody>
                  <a:tcPr marL="29651" marR="296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Arial Unicode MS"/>
                        </a:rPr>
                        <a:t>1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651" marR="296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0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/>
                          <a:ea typeface="Arial Unicode MS"/>
                          <a:cs typeface="+mn-cs"/>
                        </a:rPr>
                        <a:t>5</a:t>
                      </a:r>
                      <a:endParaRPr lang="ru-RU" sz="1000" b="1" i="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651" marR="2965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000" i="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651" marR="2965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651" marR="296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 smtClean="0">
                          <a:effectLst/>
                          <a:latin typeface="Times New Roman"/>
                          <a:ea typeface="Times New Roman"/>
                        </a:rPr>
                        <a:t>10</a:t>
                      </a:r>
                      <a:endParaRPr lang="ru-RU" sz="10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651" marR="296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  <a:tr h="14401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1" dirty="0" err="1">
                          <a:effectLst/>
                          <a:latin typeface="Times New Roman"/>
                          <a:ea typeface="Calibri"/>
                        </a:rPr>
                        <a:t>Игринский</a:t>
                      </a:r>
                      <a:r>
                        <a:rPr lang="ru-RU" sz="1000" b="1" dirty="0">
                          <a:effectLst/>
                          <a:latin typeface="Times New Roman"/>
                          <a:ea typeface="Calibri"/>
                        </a:rPr>
                        <a:t> </a:t>
                      </a:r>
                      <a:r>
                        <a:rPr lang="ru-RU" sz="1000" b="1" dirty="0" smtClean="0">
                          <a:effectLst/>
                          <a:latin typeface="Times New Roman"/>
                          <a:ea typeface="Calibri"/>
                        </a:rPr>
                        <a:t>район</a:t>
                      </a:r>
                    </a:p>
                  </a:txBody>
                  <a:tcPr marL="29651" marR="296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Arial Unicode MS"/>
                        </a:rPr>
                        <a:t>11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651" marR="296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 smtClean="0">
                          <a:effectLst/>
                          <a:latin typeface="Times New Roman"/>
                          <a:ea typeface="Times New Roman"/>
                        </a:rPr>
                        <a:t>17</a:t>
                      </a:r>
                      <a:endParaRPr lang="ru-RU" sz="10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651" marR="2965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651" marR="2965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651" marR="296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 smtClean="0">
                          <a:effectLst/>
                          <a:latin typeface="Times New Roman"/>
                          <a:ea typeface="Times New Roman"/>
                        </a:rPr>
                        <a:t>7</a:t>
                      </a:r>
                      <a:endParaRPr lang="ru-RU" sz="10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651" marR="296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9"/>
                  </a:ext>
                </a:extLst>
              </a:tr>
              <a:tr h="15152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1" dirty="0" err="1">
                          <a:effectLst/>
                          <a:latin typeface="Times New Roman"/>
                          <a:ea typeface="Calibri"/>
                        </a:rPr>
                        <a:t>Камбарский</a:t>
                      </a:r>
                      <a:r>
                        <a:rPr lang="ru-RU" sz="1000" b="1" dirty="0">
                          <a:effectLst/>
                          <a:latin typeface="Times New Roman"/>
                          <a:ea typeface="Calibri"/>
                        </a:rPr>
                        <a:t> </a:t>
                      </a:r>
                      <a:r>
                        <a:rPr lang="ru-RU" sz="1000" b="1" dirty="0" smtClean="0">
                          <a:effectLst/>
                          <a:latin typeface="Times New Roman"/>
                          <a:ea typeface="Calibri"/>
                        </a:rPr>
                        <a:t>район</a:t>
                      </a:r>
                    </a:p>
                  </a:txBody>
                  <a:tcPr marL="29651" marR="296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Arial Unicode MS"/>
                        </a:rPr>
                        <a:t>4</a:t>
                      </a:r>
                      <a:endParaRPr lang="ru-RU" sz="10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651" marR="296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651" marR="2965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651" marR="2965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651" marR="296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 smtClean="0">
                          <a:effectLst/>
                          <a:latin typeface="Times New Roman"/>
                          <a:ea typeface="Times New Roman"/>
                        </a:rPr>
                        <a:t>5</a:t>
                      </a:r>
                      <a:endParaRPr lang="ru-RU" sz="10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651" marR="296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10"/>
                  </a:ext>
                </a:extLst>
              </a:tr>
              <a:tr h="17348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9pPr>
                    </a:lstStyle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 err="1">
                          <a:effectLst/>
                          <a:latin typeface="Times New Roman"/>
                          <a:ea typeface="Calibri"/>
                        </a:rPr>
                        <a:t>Каракулинский</a:t>
                      </a:r>
                      <a:r>
                        <a:rPr lang="ru-RU" sz="1000" b="1" dirty="0">
                          <a:effectLst/>
                          <a:latin typeface="Times New Roman"/>
                          <a:ea typeface="Calibri"/>
                        </a:rPr>
                        <a:t> район</a:t>
                      </a:r>
                      <a:endParaRPr lang="ru-RU" sz="10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651" marR="296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Arial Unicode MS"/>
                        </a:rPr>
                        <a:t>2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651" marR="296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 smtClean="0">
                          <a:effectLst/>
                          <a:latin typeface="Times New Roman"/>
                          <a:ea typeface="Times New Roman"/>
                        </a:rPr>
                        <a:t>16</a:t>
                      </a:r>
                      <a:endParaRPr lang="ru-RU" sz="10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651" marR="2965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651" marR="2965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651" marR="296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 smtClean="0">
                          <a:effectLst/>
                          <a:latin typeface="Times New Roman"/>
                          <a:ea typeface="Times New Roman"/>
                        </a:rPr>
                        <a:t>3</a:t>
                      </a:r>
                      <a:endParaRPr lang="ru-RU" sz="10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651" marR="296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11"/>
                  </a:ext>
                </a:extLst>
              </a:tr>
              <a:tr h="15152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9pPr>
                    </a:lstStyle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 err="1" smtClean="0">
                          <a:effectLst/>
                          <a:latin typeface="Times New Roman"/>
                          <a:ea typeface="Calibri"/>
                        </a:rPr>
                        <a:t>Кезский</a:t>
                      </a:r>
                      <a:r>
                        <a:rPr lang="ru-RU" sz="1000" b="1" dirty="0" smtClean="0">
                          <a:effectLst/>
                          <a:latin typeface="Times New Roman"/>
                          <a:ea typeface="Calibri"/>
                        </a:rPr>
                        <a:t> район</a:t>
                      </a:r>
                    </a:p>
                  </a:txBody>
                  <a:tcPr marL="29651" marR="296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Arial Unicode MS"/>
                        </a:rPr>
                        <a:t>16</a:t>
                      </a:r>
                      <a:endParaRPr lang="ru-RU" sz="10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651" marR="296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651" marR="2965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i="1" dirty="0" smtClean="0">
                          <a:effectLst/>
                          <a:latin typeface="Times New Roman"/>
                          <a:ea typeface="Times New Roman"/>
                        </a:rPr>
                        <a:t>16</a:t>
                      </a:r>
                      <a:endParaRPr lang="ru-RU" sz="1000" b="1" i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651" marR="2965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651" marR="296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 smtClean="0">
                          <a:effectLst/>
                          <a:latin typeface="Times New Roman"/>
                          <a:ea typeface="Times New Roman"/>
                        </a:rPr>
                        <a:t>0</a:t>
                      </a:r>
                      <a:endParaRPr lang="ru-RU" sz="10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651" marR="296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12"/>
                  </a:ext>
                </a:extLst>
              </a:tr>
              <a:tr h="11099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9pPr>
                    </a:lstStyle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 err="1">
                          <a:effectLst/>
                          <a:latin typeface="Times New Roman"/>
                          <a:ea typeface="Calibri"/>
                        </a:rPr>
                        <a:t>Кизнерский</a:t>
                      </a:r>
                      <a:r>
                        <a:rPr lang="ru-RU" sz="1000" b="1" dirty="0">
                          <a:effectLst/>
                          <a:latin typeface="Times New Roman"/>
                          <a:ea typeface="Calibri"/>
                        </a:rPr>
                        <a:t> район</a:t>
                      </a:r>
                      <a:endParaRPr lang="ru-RU" sz="10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651" marR="296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Arial Unicode MS"/>
                        </a:rPr>
                        <a:t>3</a:t>
                      </a:r>
                      <a:endParaRPr lang="ru-RU" sz="10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651" marR="296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651" marR="2965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b="1" i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651" marR="2965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651" marR="296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 smtClean="0">
                          <a:effectLst/>
                          <a:latin typeface="Times New Roman"/>
                          <a:ea typeface="Times New Roman"/>
                        </a:rPr>
                        <a:t>3</a:t>
                      </a:r>
                      <a:endParaRPr lang="ru-RU" sz="10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651" marR="296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13"/>
                  </a:ext>
                </a:extLst>
              </a:tr>
              <a:tr h="15175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9pPr>
                    </a:lstStyle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</a:rPr>
                        <a:t>Киясовский район</a:t>
                      </a:r>
                      <a:endParaRPr lang="ru-RU" sz="10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651" marR="296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Arial Unicode MS"/>
                        </a:rPr>
                        <a:t> </a:t>
                      </a:r>
                      <a:endParaRPr lang="ru-RU" sz="10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651" marR="296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651" marR="2965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b="1" i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651" marR="2965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651" marR="296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 smtClean="0">
                          <a:effectLst/>
                          <a:latin typeface="Times New Roman"/>
                          <a:ea typeface="Times New Roman"/>
                        </a:rPr>
                        <a:t>0</a:t>
                      </a:r>
                      <a:endParaRPr lang="ru-RU" sz="10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651" marR="296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14"/>
                  </a:ext>
                </a:extLst>
              </a:tr>
              <a:tr h="15152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9pPr>
                    </a:lstStyle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</a:rPr>
                        <a:t>Красногорский район</a:t>
                      </a:r>
                      <a:endParaRPr lang="ru-RU" sz="10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651" marR="296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Arial Unicode MS"/>
                        </a:rPr>
                        <a:t>5</a:t>
                      </a:r>
                      <a:endParaRPr lang="ru-RU" sz="10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651" marR="296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651" marR="2965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b="1" i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651" marR="2965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651" marR="296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 smtClean="0">
                          <a:effectLst/>
                          <a:latin typeface="Times New Roman"/>
                          <a:ea typeface="Times New Roman"/>
                        </a:rPr>
                        <a:t>3</a:t>
                      </a:r>
                      <a:endParaRPr lang="ru-RU" sz="10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651" marR="296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15"/>
                  </a:ext>
                </a:extLst>
              </a:tr>
              <a:tr h="15152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9pPr>
                    </a:lstStyle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 err="1">
                          <a:effectLst/>
                          <a:latin typeface="Times New Roman"/>
                          <a:ea typeface="Calibri"/>
                        </a:rPr>
                        <a:t>Малопургинский</a:t>
                      </a:r>
                      <a:r>
                        <a:rPr lang="ru-RU" sz="1000" b="1" dirty="0">
                          <a:effectLst/>
                          <a:latin typeface="Times New Roman"/>
                          <a:ea typeface="Calibri"/>
                        </a:rPr>
                        <a:t> район</a:t>
                      </a:r>
                      <a:endParaRPr lang="ru-RU" sz="10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651" marR="296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Arial Unicode MS"/>
                        </a:rPr>
                        <a:t> </a:t>
                      </a:r>
                      <a:endParaRPr lang="ru-RU" sz="10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651" marR="296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651" marR="2965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b="1" i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651" marR="2965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651" marR="296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 smtClean="0">
                          <a:effectLst/>
                          <a:latin typeface="Times New Roman"/>
                          <a:ea typeface="Times New Roman"/>
                        </a:rPr>
                        <a:t>3</a:t>
                      </a:r>
                      <a:endParaRPr lang="ru-RU" sz="10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651" marR="296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16"/>
                  </a:ext>
                </a:extLst>
              </a:tr>
              <a:tr h="11008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9pPr>
                    </a:lstStyle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 err="1">
                          <a:effectLst/>
                          <a:latin typeface="Times New Roman"/>
                          <a:ea typeface="Calibri"/>
                        </a:rPr>
                        <a:t>Можгинский</a:t>
                      </a:r>
                      <a:r>
                        <a:rPr lang="ru-RU" sz="1000" b="1" dirty="0">
                          <a:effectLst/>
                          <a:latin typeface="Times New Roman"/>
                          <a:ea typeface="Calibri"/>
                        </a:rPr>
                        <a:t> район</a:t>
                      </a:r>
                      <a:endParaRPr lang="ru-RU" sz="10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651" marR="296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Arial Unicode MS"/>
                        </a:rPr>
                        <a:t>30</a:t>
                      </a:r>
                      <a:endParaRPr lang="ru-RU" sz="10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651" marR="296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651" marR="2965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b="1" i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651" marR="2965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651" marR="296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 smtClean="0">
                          <a:effectLst/>
                          <a:latin typeface="Times New Roman"/>
                          <a:ea typeface="Times New Roman"/>
                        </a:rPr>
                        <a:t>3</a:t>
                      </a:r>
                      <a:endParaRPr lang="ru-RU" sz="10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651" marR="296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17"/>
                  </a:ext>
                </a:extLst>
              </a:tr>
              <a:tr h="15152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9pPr>
                    </a:lstStyle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 err="1">
                          <a:effectLst/>
                          <a:latin typeface="Times New Roman"/>
                          <a:ea typeface="Calibri"/>
                        </a:rPr>
                        <a:t>Сарапульский</a:t>
                      </a:r>
                      <a:r>
                        <a:rPr lang="ru-RU" sz="1000" b="1" dirty="0">
                          <a:effectLst/>
                          <a:latin typeface="Times New Roman"/>
                          <a:ea typeface="Calibri"/>
                        </a:rPr>
                        <a:t> район</a:t>
                      </a:r>
                      <a:endParaRPr lang="ru-RU" sz="10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651" marR="296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Arial Unicode MS"/>
                        </a:rPr>
                        <a:t>3</a:t>
                      </a:r>
                      <a:endParaRPr lang="ru-RU" sz="10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651" marR="296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651" marR="2965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b="1" i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651" marR="2965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651" marR="296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 smtClean="0">
                          <a:effectLst/>
                          <a:latin typeface="Times New Roman"/>
                          <a:ea typeface="Times New Roman"/>
                        </a:rPr>
                        <a:t>5</a:t>
                      </a:r>
                      <a:endParaRPr lang="ru-RU" sz="10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651" marR="296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18"/>
                  </a:ext>
                </a:extLst>
              </a:tr>
              <a:tr h="15152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9pPr>
                    </a:lstStyle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</a:rPr>
                        <a:t>Селтинский район</a:t>
                      </a:r>
                      <a:endParaRPr lang="ru-RU" sz="10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651" marR="296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Arial Unicode MS"/>
                        </a:rPr>
                        <a:t> </a:t>
                      </a:r>
                      <a:endParaRPr lang="ru-RU" sz="10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651" marR="296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651" marR="2965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b="1" i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651" marR="2965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651" marR="296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 smtClean="0">
                          <a:effectLst/>
                          <a:latin typeface="Times New Roman"/>
                          <a:ea typeface="Times New Roman"/>
                        </a:rPr>
                        <a:t>2</a:t>
                      </a:r>
                      <a:endParaRPr lang="ru-RU" sz="10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651" marR="296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19"/>
                  </a:ext>
                </a:extLst>
              </a:tr>
              <a:tr h="16269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9pPr>
                    </a:lstStyle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</a:rPr>
                        <a:t>Сюмсинский район</a:t>
                      </a:r>
                      <a:endParaRPr lang="ru-RU" sz="10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651" marR="296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Arial Unicode MS"/>
                        </a:rPr>
                        <a:t>6</a:t>
                      </a:r>
                      <a:endParaRPr lang="ru-RU" sz="10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651" marR="296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651" marR="2965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b="1" i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651" marR="2965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 smtClean="0">
                          <a:effectLst/>
                          <a:latin typeface="Times New Roman"/>
                          <a:ea typeface="Times New Roman"/>
                        </a:rPr>
                        <a:t>2</a:t>
                      </a:r>
                      <a:endParaRPr lang="ru-RU" sz="10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651" marR="296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 smtClean="0">
                          <a:effectLst/>
                          <a:latin typeface="Times New Roman"/>
                          <a:ea typeface="Times New Roman"/>
                        </a:rPr>
                        <a:t>0</a:t>
                      </a:r>
                      <a:endParaRPr lang="ru-RU" sz="10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651" marR="296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20"/>
                  </a:ext>
                </a:extLst>
              </a:tr>
              <a:tr h="17789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9pPr>
                    </a:lstStyle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 err="1">
                          <a:effectLst/>
                          <a:latin typeface="Times New Roman"/>
                          <a:ea typeface="Calibri"/>
                        </a:rPr>
                        <a:t>Увинский</a:t>
                      </a:r>
                      <a:r>
                        <a:rPr lang="ru-RU" sz="1000" b="1" dirty="0">
                          <a:effectLst/>
                          <a:latin typeface="Times New Roman"/>
                          <a:ea typeface="Calibri"/>
                        </a:rPr>
                        <a:t> </a:t>
                      </a:r>
                      <a:r>
                        <a:rPr lang="ru-RU" sz="1000" b="1" dirty="0" smtClean="0">
                          <a:effectLst/>
                          <a:latin typeface="Times New Roman"/>
                          <a:ea typeface="Calibri"/>
                        </a:rPr>
                        <a:t>район</a:t>
                      </a:r>
                    </a:p>
                  </a:txBody>
                  <a:tcPr marL="29651" marR="296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Arial Unicode MS"/>
                        </a:rPr>
                        <a:t>30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651" marR="296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 smtClean="0">
                          <a:effectLst/>
                          <a:latin typeface="Times New Roman"/>
                          <a:ea typeface="Times New Roman"/>
                        </a:rPr>
                        <a:t>16</a:t>
                      </a:r>
                      <a:endParaRPr lang="ru-RU" sz="10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651" marR="2965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i="1" dirty="0" smtClean="0">
                          <a:effectLst/>
                          <a:latin typeface="Times New Roman"/>
                          <a:ea typeface="Times New Roman"/>
                        </a:rPr>
                        <a:t>1</a:t>
                      </a:r>
                      <a:endParaRPr lang="ru-RU" sz="1000" b="1" i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651" marR="2965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651" marR="296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 smtClean="0">
                          <a:effectLst/>
                          <a:latin typeface="Times New Roman"/>
                          <a:ea typeface="Times New Roman"/>
                        </a:rPr>
                        <a:t>10</a:t>
                      </a:r>
                      <a:endParaRPr lang="ru-RU" sz="10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651" marR="296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21"/>
                  </a:ext>
                </a:extLst>
              </a:tr>
              <a:tr h="15152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9pPr>
                    </a:lstStyle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 err="1">
                          <a:effectLst/>
                          <a:latin typeface="Times New Roman"/>
                          <a:ea typeface="Calibri"/>
                        </a:rPr>
                        <a:t>Шарканский</a:t>
                      </a:r>
                      <a:r>
                        <a:rPr lang="ru-RU" sz="1000" b="1" dirty="0">
                          <a:effectLst/>
                          <a:latin typeface="Times New Roman"/>
                          <a:ea typeface="Calibri"/>
                        </a:rPr>
                        <a:t> район</a:t>
                      </a:r>
                      <a:endParaRPr lang="ru-RU" sz="10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651" marR="296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Arial Unicode MS"/>
                        </a:rPr>
                        <a:t>2</a:t>
                      </a:r>
                      <a:endParaRPr lang="ru-RU" sz="10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651" marR="296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651" marR="2965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b="1" i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651" marR="2965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651" marR="296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 smtClean="0">
                          <a:effectLst/>
                          <a:latin typeface="Times New Roman"/>
                          <a:ea typeface="Times New Roman"/>
                        </a:rPr>
                        <a:t>0</a:t>
                      </a:r>
                      <a:endParaRPr lang="ru-RU" sz="10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651" marR="296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22"/>
                  </a:ext>
                </a:extLst>
              </a:tr>
              <a:tr h="15152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9pPr>
                    </a:lstStyle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 err="1">
                          <a:effectLst/>
                          <a:latin typeface="Times New Roman"/>
                          <a:ea typeface="Calibri"/>
                        </a:rPr>
                        <a:t>Юкаменский</a:t>
                      </a:r>
                      <a:r>
                        <a:rPr lang="ru-RU" sz="1000" b="1" dirty="0">
                          <a:effectLst/>
                          <a:latin typeface="Times New Roman"/>
                          <a:ea typeface="Calibri"/>
                        </a:rPr>
                        <a:t> район</a:t>
                      </a:r>
                      <a:endParaRPr lang="ru-RU" sz="10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651" marR="296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Arial Unicode MS"/>
                        </a:rPr>
                        <a:t> 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651" marR="296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651" marR="2965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b="1" i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651" marR="2965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651" marR="296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 smtClean="0">
                          <a:effectLst/>
                          <a:latin typeface="Times New Roman"/>
                          <a:ea typeface="Times New Roman"/>
                        </a:rPr>
                        <a:t>0</a:t>
                      </a:r>
                      <a:endParaRPr lang="ru-RU" sz="10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651" marR="296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23"/>
                  </a:ext>
                </a:extLst>
              </a:tr>
              <a:tr h="15570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9pPr>
                    </a:lstStyle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Calibri"/>
                        </a:rPr>
                        <a:t>Якшур-Бодьинский район</a:t>
                      </a:r>
                      <a:endParaRPr lang="ru-RU" sz="10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651" marR="296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Arial Unicode MS"/>
                        </a:rPr>
                        <a:t>4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651" marR="296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 smtClean="0">
                          <a:effectLst/>
                          <a:latin typeface="Times New Roman"/>
                          <a:ea typeface="Times New Roman"/>
                        </a:rPr>
                        <a:t>16</a:t>
                      </a:r>
                      <a:endParaRPr lang="ru-RU" sz="10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651" marR="2965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b="1" i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651" marR="2965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651" marR="296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 smtClean="0">
                          <a:effectLst/>
                          <a:latin typeface="Times New Roman"/>
                          <a:ea typeface="Times New Roman"/>
                        </a:rPr>
                        <a:t>5</a:t>
                      </a:r>
                      <a:endParaRPr lang="ru-RU" sz="10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651" marR="296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24"/>
                  </a:ext>
                </a:extLst>
              </a:tr>
              <a:tr h="15621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9pPr>
                    </a:lstStyle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 err="1">
                          <a:effectLst/>
                          <a:latin typeface="Times New Roman"/>
                          <a:ea typeface="Calibri"/>
                        </a:rPr>
                        <a:t>Ярский</a:t>
                      </a:r>
                      <a:r>
                        <a:rPr lang="ru-RU" sz="1000" b="1" dirty="0">
                          <a:effectLst/>
                          <a:latin typeface="Times New Roman"/>
                          <a:ea typeface="Calibri"/>
                        </a:rPr>
                        <a:t> район</a:t>
                      </a:r>
                      <a:endParaRPr lang="ru-RU" sz="10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651" marR="296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Arial Unicode MS"/>
                        </a:rPr>
                        <a:t>3</a:t>
                      </a:r>
                      <a:endParaRPr lang="ru-RU" sz="10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651" marR="296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651" marR="2965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b="1" i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651" marR="2965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651" marR="296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 smtClean="0">
                          <a:effectLst/>
                          <a:latin typeface="Times New Roman"/>
                          <a:ea typeface="Times New Roman"/>
                        </a:rPr>
                        <a:t>3</a:t>
                      </a:r>
                      <a:endParaRPr lang="ru-RU" sz="10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651" marR="296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25"/>
                  </a:ext>
                </a:extLst>
              </a:tr>
              <a:tr h="15152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9pPr>
                    </a:lstStyle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effectLst/>
                          <a:latin typeface="Times New Roman"/>
                          <a:ea typeface="Calibri"/>
                        </a:rPr>
                        <a:t>г. Воткинск</a:t>
                      </a:r>
                      <a:endParaRPr lang="ru-RU" sz="10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651" marR="296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Arial Unicode MS"/>
                        </a:rPr>
                        <a:t>47</a:t>
                      </a:r>
                      <a:endParaRPr lang="ru-RU" sz="10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651" marR="296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651" marR="2965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b="1" i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651" marR="2965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10</a:t>
                      </a:r>
                      <a:endParaRPr lang="ru-RU" sz="10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651" marR="296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 smtClean="0">
                          <a:effectLst/>
                          <a:latin typeface="Times New Roman"/>
                          <a:ea typeface="Times New Roman"/>
                        </a:rPr>
                        <a:t>55</a:t>
                      </a:r>
                      <a:endParaRPr lang="ru-RU" sz="10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651" marR="296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26"/>
                  </a:ext>
                </a:extLst>
              </a:tr>
              <a:tr h="16216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9pPr>
                    </a:lstStyle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effectLst/>
                          <a:latin typeface="Times New Roman"/>
                          <a:ea typeface="Calibri"/>
                        </a:rPr>
                        <a:t>г. Глазов</a:t>
                      </a:r>
                      <a:endParaRPr lang="ru-RU" sz="10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651" marR="296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Arial Unicode MS"/>
                        </a:rPr>
                        <a:t>97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651" marR="296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 smtClean="0">
                          <a:effectLst/>
                          <a:latin typeface="Times New Roman"/>
                          <a:ea typeface="Times New Roman"/>
                        </a:rPr>
                        <a:t>5</a:t>
                      </a:r>
                      <a:endParaRPr lang="ru-RU" sz="10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651" marR="2965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b="1" i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651" marR="2965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 smtClean="0">
                          <a:effectLst/>
                          <a:latin typeface="Times New Roman"/>
                          <a:ea typeface="Times New Roman"/>
                        </a:rPr>
                        <a:t>4</a:t>
                      </a:r>
                      <a:endParaRPr lang="ru-RU" sz="10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651" marR="296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 smtClean="0">
                          <a:effectLst/>
                          <a:latin typeface="Times New Roman"/>
                          <a:ea typeface="Times New Roman"/>
                        </a:rPr>
                        <a:t>26</a:t>
                      </a:r>
                      <a:endParaRPr lang="ru-RU" sz="10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651" marR="296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27"/>
                  </a:ext>
                </a:extLst>
              </a:tr>
              <a:tr h="10547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9pPr>
                    </a:lstStyle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effectLst/>
                          <a:latin typeface="Times New Roman"/>
                          <a:ea typeface="Calibri"/>
                        </a:rPr>
                        <a:t>г. Ижевск</a:t>
                      </a:r>
                      <a:endParaRPr lang="ru-RU" sz="10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651" marR="296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Arial Unicode MS"/>
                        </a:rPr>
                        <a:t>373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651" marR="296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 smtClean="0">
                          <a:effectLst/>
                          <a:latin typeface="Times New Roman"/>
                          <a:ea typeface="Times New Roman"/>
                        </a:rPr>
                        <a:t>9</a:t>
                      </a:r>
                      <a:endParaRPr lang="ru-RU" sz="10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651" marR="2965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b="1" i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651" marR="2965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15</a:t>
                      </a:r>
                      <a:r>
                        <a:rPr lang="ru-RU" sz="800" b="0" i="1" dirty="0" smtClean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</a:rPr>
                        <a:t>  </a:t>
                      </a:r>
                      <a:r>
                        <a:rPr lang="ru-RU" sz="800" b="0" i="1" dirty="0" smtClean="0">
                          <a:solidFill>
                            <a:srgbClr val="C00000"/>
                          </a:solidFill>
                          <a:effectLst/>
                          <a:latin typeface="Times New Roman"/>
                          <a:ea typeface="Times New Roman"/>
                        </a:rPr>
                        <a:t>(2 кв. -   2019)</a:t>
                      </a:r>
                      <a:endParaRPr lang="ru-RU" sz="1000" b="1" dirty="0">
                        <a:solidFill>
                          <a:srgbClr val="C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651" marR="296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 smtClean="0">
                          <a:effectLst/>
                          <a:latin typeface="Times New Roman"/>
                          <a:ea typeface="Times New Roman"/>
                        </a:rPr>
                        <a:t>12</a:t>
                      </a:r>
                      <a:endParaRPr lang="ru-RU" sz="10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651" marR="296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28"/>
                  </a:ext>
                </a:extLst>
              </a:tr>
              <a:tr h="14529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9pPr>
                    </a:lstStyle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effectLst/>
                          <a:latin typeface="Times New Roman"/>
                          <a:ea typeface="Calibri"/>
                        </a:rPr>
                        <a:t>г. Можга</a:t>
                      </a:r>
                      <a:endParaRPr lang="ru-RU" sz="10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651" marR="296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Arial Unicode MS"/>
                        </a:rPr>
                        <a:t>33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651" marR="296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 smtClean="0">
                          <a:effectLst/>
                          <a:latin typeface="Times New Roman"/>
                          <a:ea typeface="Times New Roman"/>
                        </a:rPr>
                        <a:t>10</a:t>
                      </a:r>
                      <a:endParaRPr lang="ru-RU" sz="10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651" marR="2965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b="1" i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651" marR="2965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651" marR="296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 smtClean="0">
                          <a:effectLst/>
                          <a:latin typeface="Times New Roman"/>
                          <a:ea typeface="Times New Roman"/>
                        </a:rPr>
                        <a:t>25</a:t>
                      </a:r>
                      <a:endParaRPr lang="ru-RU" sz="10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651" marR="296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29"/>
                  </a:ext>
                </a:extLst>
              </a:tr>
              <a:tr h="12902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9pPr>
                    </a:lstStyle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effectLst/>
                          <a:latin typeface="Times New Roman"/>
                          <a:ea typeface="Calibri"/>
                        </a:rPr>
                        <a:t>г. Сарапул</a:t>
                      </a:r>
                      <a:endParaRPr lang="ru-RU" sz="10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651" marR="296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Arial Unicode MS"/>
                        </a:rPr>
                        <a:t>33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651" marR="296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 smtClean="0">
                          <a:effectLst/>
                          <a:latin typeface="Times New Roman"/>
                          <a:ea typeface="Times New Roman"/>
                        </a:rPr>
                        <a:t>39</a:t>
                      </a:r>
                      <a:endParaRPr lang="ru-RU" sz="10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651" marR="2965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b="1" i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651" marR="2965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 smtClean="0">
                          <a:effectLst/>
                          <a:latin typeface="Times New Roman"/>
                          <a:ea typeface="Times New Roman"/>
                        </a:rPr>
                        <a:t>16</a:t>
                      </a:r>
                      <a:endParaRPr lang="ru-RU" sz="10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651" marR="296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 smtClean="0">
                          <a:effectLst/>
                          <a:latin typeface="Times New Roman"/>
                          <a:ea typeface="Times New Roman"/>
                        </a:rPr>
                        <a:t>4</a:t>
                      </a:r>
                      <a:endParaRPr lang="ru-RU" sz="10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651" marR="296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30"/>
                  </a:ext>
                </a:extLst>
              </a:tr>
              <a:tr h="37668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9pPr>
                    </a:lstStyle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effectLst/>
                          <a:latin typeface="Times New Roman"/>
                          <a:ea typeface="Calibri"/>
                        </a:rPr>
                        <a:t>Итого:</a:t>
                      </a:r>
                      <a:endParaRPr lang="ru-RU" sz="10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651" marR="296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</a:rPr>
                        <a:t>732</a:t>
                      </a:r>
                      <a:endParaRPr lang="ru-RU" sz="12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651" marR="296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157</a:t>
                      </a:r>
                      <a:endParaRPr lang="ru-RU" sz="12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651" marR="2965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i="1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17</a:t>
                      </a:r>
                      <a:endParaRPr lang="ru-RU" sz="1200" b="1" i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651" marR="2965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48</a:t>
                      </a:r>
                      <a:endParaRPr kumimoji="0" lang="ru-RU" sz="12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Times New Roman"/>
                        <a:ea typeface="Times New Roman"/>
                        <a:cs typeface="+mn-cs"/>
                      </a:endParaRPr>
                    </a:p>
                  </a:txBody>
                  <a:tcPr marL="29651" marR="296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205</a:t>
                      </a:r>
                      <a:endParaRPr lang="ru-RU" sz="12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651" marR="296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31"/>
                  </a:ext>
                </a:extLst>
              </a:tr>
            </a:tbl>
          </a:graphicData>
        </a:graphic>
      </p:graphicFrame>
      <p:cxnSp>
        <p:nvCxnSpPr>
          <p:cNvPr id="4" name="Прямая соединительная линия 3"/>
          <p:cNvCxnSpPr/>
          <p:nvPr/>
        </p:nvCxnSpPr>
        <p:spPr>
          <a:xfrm>
            <a:off x="-6694" y="6669360"/>
            <a:ext cx="9144000" cy="0"/>
          </a:xfrm>
          <a:prstGeom prst="line">
            <a:avLst/>
          </a:prstGeom>
          <a:ln w="28575" cmpd="sng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Рисунок 1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90498"/>
            <a:ext cx="504825" cy="161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611560" y="172803"/>
            <a:ext cx="4015308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ru-RU" sz="800" dirty="0">
                <a:solidFill>
                  <a:prstClr val="black">
                    <a:lumMod val="65000"/>
                    <a:lumOff val="35000"/>
                  </a:prstClr>
                </a:solidFill>
                <a:latin typeface="Arial Narrow" panose="020B0606020202030204" pitchFamily="34" charset="0"/>
              </a:rPr>
              <a:t>ОБЕСПЕЧЕНИЕ ЖИЛЫМИ ПОМЕЩЕНИЯМИ ДЕТЕЙ-СИРОТ В УДМУРТСКОЙ РЕСПУБЛИКЕ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4499992" y="280525"/>
            <a:ext cx="3960440" cy="0"/>
          </a:xfrm>
          <a:prstGeom prst="line">
            <a:avLst/>
          </a:prstGeom>
          <a:noFill/>
          <a:ln w="44450" cap="flat" cmpd="sng" algn="ctr">
            <a:solidFill>
              <a:srgbClr val="D9003A"/>
            </a:solidFill>
            <a:prstDash val="solid"/>
            <a:miter lim="800000"/>
          </a:ln>
          <a:effectLst/>
        </p:spPr>
      </p:cxnSp>
      <p:pic>
        <p:nvPicPr>
          <p:cNvPr id="8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60096" y="53284"/>
            <a:ext cx="323850" cy="334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18985090"/>
      </p:ext>
    </p:extLst>
  </p:cSld>
  <p:clrMapOvr>
    <a:masterClrMapping/>
  </p:clrMapOvr>
</p:sld>
</file>

<file path=ppt/theme/_rels/themeOverrid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_rels/themeOverrid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Интеграл">
    <a:dk1>
      <a:sysClr val="windowText" lastClr="000000"/>
    </a:dk1>
    <a:lt1>
      <a:sysClr val="window" lastClr="FFFFFF"/>
    </a:lt1>
    <a:dk2>
      <a:srgbClr val="335B74"/>
    </a:dk2>
    <a:lt2>
      <a:srgbClr val="DFE3E5"/>
    </a:lt2>
    <a:accent1>
      <a:srgbClr val="1CADE4"/>
    </a:accent1>
    <a:accent2>
      <a:srgbClr val="2683C6"/>
    </a:accent2>
    <a:accent3>
      <a:srgbClr val="27CED7"/>
    </a:accent3>
    <a:accent4>
      <a:srgbClr val="42BA97"/>
    </a:accent4>
    <a:accent5>
      <a:srgbClr val="3E8853"/>
    </a:accent5>
    <a:accent6>
      <a:srgbClr val="62A39F"/>
    </a:accent6>
    <a:hlink>
      <a:srgbClr val="6B9F25"/>
    </a:hlink>
    <a:folHlink>
      <a:srgbClr val="B26B02"/>
    </a:folHlink>
  </a:clrScheme>
  <a:fontScheme name="Главная">
    <a:majorFont>
      <a:latin typeface="Arial Black"/>
      <a:ea typeface=""/>
      <a:cs typeface=""/>
      <a:font script="Jpan" typeface="ＭＳ Ｐゴシック"/>
      <a:font script="Hang" typeface="HY견고딕"/>
      <a:font script="Hans" typeface="微软雅黑"/>
      <a:font script="Hant" typeface="微軟正黑體"/>
      <a:font script="Arab" typeface="Tahoma"/>
      <a:font script="Hebr" typeface="Tahoma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Arial"/>
      <a:ea typeface=""/>
      <a:cs typeface=""/>
      <a:font script="Jpan" typeface="ＭＳ Ｐゴシック"/>
      <a:font script="Hang" typeface="돋움"/>
      <a:font script="Hans" typeface="黑体"/>
      <a:font script="Hant" typeface="微軟正黑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Апекс">
    <a:fillStyleLst>
      <a:solidFill>
        <a:schemeClr val="phClr"/>
      </a:solidFill>
      <a:gradFill rotWithShape="1">
        <a:gsLst>
          <a:gs pos="20000">
            <a:schemeClr val="phClr">
              <a:tint val="9000"/>
            </a:schemeClr>
          </a:gs>
          <a:gs pos="100000">
            <a:schemeClr val="phClr">
              <a:tint val="70000"/>
              <a:satMod val="100000"/>
            </a:schemeClr>
          </a:gs>
        </a:gsLst>
        <a:path path="circle">
          <a:fillToRect l="-15000" t="-15000" r="115000" b="115000"/>
        </a:path>
      </a:gradFill>
      <a:gradFill rotWithShape="1">
        <a:gsLst>
          <a:gs pos="0">
            <a:schemeClr val="phClr">
              <a:shade val="60000"/>
            </a:schemeClr>
          </a:gs>
          <a:gs pos="33000">
            <a:schemeClr val="phClr">
              <a:tint val="86500"/>
            </a:schemeClr>
          </a:gs>
          <a:gs pos="46750">
            <a:schemeClr val="phClr">
              <a:tint val="71000"/>
              <a:satMod val="112000"/>
            </a:schemeClr>
          </a:gs>
          <a:gs pos="53000">
            <a:schemeClr val="phClr">
              <a:tint val="71000"/>
              <a:satMod val="112000"/>
            </a:schemeClr>
          </a:gs>
          <a:gs pos="68000">
            <a:schemeClr val="phClr">
              <a:tint val="86000"/>
            </a:schemeClr>
          </a:gs>
          <a:gs pos="100000">
            <a:schemeClr val="phClr">
              <a:shade val="60000"/>
            </a:schemeClr>
          </a:gs>
        </a:gsLst>
        <a:lin ang="8350000" scaled="1"/>
      </a:gradFill>
    </a:fillStyleLst>
    <a:lnStyleLst>
      <a:ln w="9525" cap="flat" cmpd="sng" algn="ctr">
        <a:solidFill>
          <a:schemeClr val="phClr">
            <a:shade val="48000"/>
            <a:satMod val="110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130000" dist="101600" dir="2700000" algn="tl" rotWithShape="0">
            <a:srgbClr val="000000">
              <a:alpha val="35000"/>
            </a:srgbClr>
          </a:outerShdw>
        </a:effectLst>
      </a:effectStyle>
      <a:effectStyle>
        <a:effectLst>
          <a:outerShdw blurRad="190500" dist="228600" dir="2700000" sy="90000" rotWithShape="0">
            <a:srgbClr val="000000">
              <a:alpha val="25500"/>
            </a:srgbClr>
          </a:outerShdw>
        </a:effectLst>
      </a:effectStyle>
      <a:effectStyle>
        <a:effectLst>
          <a:outerShdw blurRad="190500" dist="228600" dir="2700000" sy="90000" rotWithShape="0">
            <a:srgbClr val="000000">
              <a:alpha val="25500"/>
            </a:srgbClr>
          </a:outerShdw>
        </a:effectLst>
        <a:scene3d>
          <a:camera prst="orthographicFront" fov="0">
            <a:rot lat="0" lon="0" rev="0"/>
          </a:camera>
          <a:lightRig rig="soft" dir="tl">
            <a:rot lat="0" lon="0" rev="20100000"/>
          </a:lightRig>
        </a:scene3d>
        <a:sp3d>
          <a:bevelT w="50800" h="50800"/>
        </a:sp3d>
      </a:effectStyle>
    </a:effectStyleLst>
    <a:bgFillStyleLst>
      <a:solidFill>
        <a:schemeClr val="phClr"/>
      </a:solidFill>
      <a:solidFill>
        <a:schemeClr val="phClr">
          <a:tint val="95000"/>
          <a:shade val="85000"/>
          <a:satMod val="125000"/>
        </a:schemeClr>
      </a:solidFill>
      <a:blipFill rotWithShape="1">
        <a:blip xmlns:r="http://schemas.openxmlformats.org/officeDocument/2006/relationships" r:embed="rId1">
          <a:duotone>
            <a:schemeClr val="phClr">
              <a:tint val="95000"/>
              <a:shade val="74000"/>
              <a:satMod val="230000"/>
            </a:schemeClr>
            <a:schemeClr val="phClr">
              <a:tint val="92000"/>
              <a:shade val="69000"/>
              <a:satMod val="250000"/>
            </a:schemeClr>
          </a:duotone>
        </a:blip>
        <a:tile tx="0" ty="0" sx="40000" sy="40000" flip="none" algn="tl"/>
      </a:blipFill>
    </a:bgFillStyleLst>
  </a:fmtScheme>
</a:themeOverride>
</file>

<file path=ppt/theme/themeOverride2.xml><?xml version="1.0" encoding="utf-8"?>
<a:themeOverride xmlns:a="http://schemas.openxmlformats.org/drawingml/2006/main">
  <a:clrScheme name="Интеграл">
    <a:dk1>
      <a:sysClr val="windowText" lastClr="000000"/>
    </a:dk1>
    <a:lt1>
      <a:sysClr val="window" lastClr="FFFFFF"/>
    </a:lt1>
    <a:dk2>
      <a:srgbClr val="335B74"/>
    </a:dk2>
    <a:lt2>
      <a:srgbClr val="DFE3E5"/>
    </a:lt2>
    <a:accent1>
      <a:srgbClr val="1CADE4"/>
    </a:accent1>
    <a:accent2>
      <a:srgbClr val="2683C6"/>
    </a:accent2>
    <a:accent3>
      <a:srgbClr val="27CED7"/>
    </a:accent3>
    <a:accent4>
      <a:srgbClr val="42BA97"/>
    </a:accent4>
    <a:accent5>
      <a:srgbClr val="3E8853"/>
    </a:accent5>
    <a:accent6>
      <a:srgbClr val="62A39F"/>
    </a:accent6>
    <a:hlink>
      <a:srgbClr val="6B9F25"/>
    </a:hlink>
    <a:folHlink>
      <a:srgbClr val="B26B02"/>
    </a:folHlink>
  </a:clrScheme>
  <a:fontScheme name="Главная">
    <a:majorFont>
      <a:latin typeface="Arial Black"/>
      <a:ea typeface=""/>
      <a:cs typeface=""/>
      <a:font script="Jpan" typeface="ＭＳ Ｐゴシック"/>
      <a:font script="Hang" typeface="HY견고딕"/>
      <a:font script="Hans" typeface="微软雅黑"/>
      <a:font script="Hant" typeface="微軟正黑體"/>
      <a:font script="Arab" typeface="Tahoma"/>
      <a:font script="Hebr" typeface="Tahoma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Arial"/>
      <a:ea typeface=""/>
      <a:cs typeface=""/>
      <a:font script="Jpan" typeface="ＭＳ Ｐゴシック"/>
      <a:font script="Hang" typeface="돋움"/>
      <a:font script="Hans" typeface="黑体"/>
      <a:font script="Hant" typeface="微軟正黑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Апекс">
    <a:fillStyleLst>
      <a:solidFill>
        <a:schemeClr val="phClr"/>
      </a:solidFill>
      <a:gradFill rotWithShape="1">
        <a:gsLst>
          <a:gs pos="20000">
            <a:schemeClr val="phClr">
              <a:tint val="9000"/>
            </a:schemeClr>
          </a:gs>
          <a:gs pos="100000">
            <a:schemeClr val="phClr">
              <a:tint val="70000"/>
              <a:satMod val="100000"/>
            </a:schemeClr>
          </a:gs>
        </a:gsLst>
        <a:path path="circle">
          <a:fillToRect l="-15000" t="-15000" r="115000" b="115000"/>
        </a:path>
      </a:gradFill>
      <a:gradFill rotWithShape="1">
        <a:gsLst>
          <a:gs pos="0">
            <a:schemeClr val="phClr">
              <a:shade val="60000"/>
            </a:schemeClr>
          </a:gs>
          <a:gs pos="33000">
            <a:schemeClr val="phClr">
              <a:tint val="86500"/>
            </a:schemeClr>
          </a:gs>
          <a:gs pos="46750">
            <a:schemeClr val="phClr">
              <a:tint val="71000"/>
              <a:satMod val="112000"/>
            </a:schemeClr>
          </a:gs>
          <a:gs pos="53000">
            <a:schemeClr val="phClr">
              <a:tint val="71000"/>
              <a:satMod val="112000"/>
            </a:schemeClr>
          </a:gs>
          <a:gs pos="68000">
            <a:schemeClr val="phClr">
              <a:tint val="86000"/>
            </a:schemeClr>
          </a:gs>
          <a:gs pos="100000">
            <a:schemeClr val="phClr">
              <a:shade val="60000"/>
            </a:schemeClr>
          </a:gs>
        </a:gsLst>
        <a:lin ang="8350000" scaled="1"/>
      </a:gradFill>
    </a:fillStyleLst>
    <a:lnStyleLst>
      <a:ln w="9525" cap="flat" cmpd="sng" algn="ctr">
        <a:solidFill>
          <a:schemeClr val="phClr">
            <a:shade val="48000"/>
            <a:satMod val="110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130000" dist="101600" dir="2700000" algn="tl" rotWithShape="0">
            <a:srgbClr val="000000">
              <a:alpha val="35000"/>
            </a:srgbClr>
          </a:outerShdw>
        </a:effectLst>
      </a:effectStyle>
      <a:effectStyle>
        <a:effectLst>
          <a:outerShdw blurRad="190500" dist="228600" dir="2700000" sy="90000" rotWithShape="0">
            <a:srgbClr val="000000">
              <a:alpha val="25500"/>
            </a:srgbClr>
          </a:outerShdw>
        </a:effectLst>
      </a:effectStyle>
      <a:effectStyle>
        <a:effectLst>
          <a:outerShdw blurRad="190500" dist="228600" dir="2700000" sy="90000" rotWithShape="0">
            <a:srgbClr val="000000">
              <a:alpha val="25500"/>
            </a:srgbClr>
          </a:outerShdw>
        </a:effectLst>
        <a:scene3d>
          <a:camera prst="orthographicFront" fov="0">
            <a:rot lat="0" lon="0" rev="0"/>
          </a:camera>
          <a:lightRig rig="soft" dir="tl">
            <a:rot lat="0" lon="0" rev="20100000"/>
          </a:lightRig>
        </a:scene3d>
        <a:sp3d>
          <a:bevelT w="50800" h="50800"/>
        </a:sp3d>
      </a:effectStyle>
    </a:effectStyleLst>
    <a:bgFillStyleLst>
      <a:solidFill>
        <a:schemeClr val="phClr"/>
      </a:solidFill>
      <a:solidFill>
        <a:schemeClr val="phClr">
          <a:tint val="95000"/>
          <a:shade val="85000"/>
          <a:satMod val="125000"/>
        </a:schemeClr>
      </a:solidFill>
      <a:blipFill rotWithShape="1">
        <a:blip xmlns:r="http://schemas.openxmlformats.org/officeDocument/2006/relationships" r:embed="rId1">
          <a:duotone>
            <a:schemeClr val="phClr">
              <a:tint val="95000"/>
              <a:shade val="74000"/>
              <a:satMod val="230000"/>
            </a:schemeClr>
            <a:schemeClr val="phClr">
              <a:tint val="92000"/>
              <a:shade val="69000"/>
              <a:satMod val="250000"/>
            </a:schemeClr>
          </a:duotone>
        </a:blip>
        <a:tile tx="0" ty="0" sx="40000" sy="40000" flip="none" algn="tl"/>
      </a:blip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553</TotalTime>
  <Words>1034</Words>
  <Application>Microsoft Office PowerPoint</Application>
  <PresentationFormat>Экран (4:3)</PresentationFormat>
  <Paragraphs>533</Paragraphs>
  <Slides>11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20" baseType="lpstr">
      <vt:lpstr>Arial Unicode MS</vt:lpstr>
      <vt:lpstr>Aharoni</vt:lpstr>
      <vt:lpstr>Arial Black</vt:lpstr>
      <vt:lpstr>Arial Narrow</vt:lpstr>
      <vt:lpstr>Calibri</vt:lpstr>
      <vt:lpstr>Georgia</vt:lpstr>
      <vt:lpstr>Times New Roman</vt:lpstr>
      <vt:lpstr>Trebuchet MS</vt:lpstr>
      <vt:lpstr>Воздушный 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Николаева Е.О.</dc:creator>
  <cp:lastModifiedBy>Coord</cp:lastModifiedBy>
  <cp:revision>81</cp:revision>
  <cp:lastPrinted>2020-06-25T08:13:58Z</cp:lastPrinted>
  <dcterms:created xsi:type="dcterms:W3CDTF">2020-06-22T07:37:37Z</dcterms:created>
  <dcterms:modified xsi:type="dcterms:W3CDTF">2020-06-26T06:37:24Z</dcterms:modified>
</cp:coreProperties>
</file>